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9" r:id="rId1"/>
  </p:sldMasterIdLst>
  <p:notesMasterIdLst>
    <p:notesMasterId r:id="rId19"/>
  </p:notesMasterIdLst>
  <p:handoutMasterIdLst>
    <p:handoutMasterId r:id="rId20"/>
  </p:handoutMasterIdLst>
  <p:sldIdLst>
    <p:sldId id="256" r:id="rId2"/>
    <p:sldId id="271" r:id="rId3"/>
    <p:sldId id="257" r:id="rId4"/>
    <p:sldId id="275" r:id="rId5"/>
    <p:sldId id="263" r:id="rId6"/>
    <p:sldId id="265" r:id="rId7"/>
    <p:sldId id="277" r:id="rId8"/>
    <p:sldId id="269" r:id="rId9"/>
    <p:sldId id="273" r:id="rId10"/>
    <p:sldId id="272" r:id="rId11"/>
    <p:sldId id="274" r:id="rId12"/>
    <p:sldId id="259" r:id="rId13"/>
    <p:sldId id="261" r:id="rId14"/>
    <p:sldId id="262" r:id="rId15"/>
    <p:sldId id="276" r:id="rId16"/>
    <p:sldId id="270" r:id="rId17"/>
    <p:sldId id="267" r:id="rId18"/>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387"/>
    <p:restoredTop sz="68879" autoAdjust="0"/>
  </p:normalViewPr>
  <p:slideViewPr>
    <p:cSldViewPr>
      <p:cViewPr varScale="1">
        <p:scale>
          <a:sx n="79" d="100"/>
          <a:sy n="79" d="100"/>
        </p:scale>
        <p:origin x="3072" y="1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7D70B565-96EF-4AD1-A672-4BCC78B06D0E}" type="datetimeFigureOut">
              <a:rPr lang="en-US" smtClean="0"/>
              <a:t>4/16/20</a:t>
            </a:fld>
            <a:endParaRPr lang="en-US"/>
          </a:p>
        </p:txBody>
      </p:sp>
      <p:sp>
        <p:nvSpPr>
          <p:cNvPr id="4" name="Footer Placeholder 3"/>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8C811CB3-A1A2-47DB-97A3-59115C04D55B}" type="slidenum">
              <a:rPr lang="en-US" smtClean="0"/>
              <a:t>‹#›</a:t>
            </a:fld>
            <a:endParaRPr lang="en-US"/>
          </a:p>
        </p:txBody>
      </p:sp>
    </p:spTree>
    <p:extLst>
      <p:ext uri="{BB962C8B-B14F-4D97-AF65-F5344CB8AC3E}">
        <p14:creationId xmlns:p14="http://schemas.microsoft.com/office/powerpoint/2010/main" val="20568700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8275" y="0"/>
            <a:ext cx="3043238" cy="466725"/>
          </a:xfrm>
          <a:prstGeom prst="rect">
            <a:avLst/>
          </a:prstGeom>
        </p:spPr>
        <p:txBody>
          <a:bodyPr vert="horz" lIns="91440" tIns="45720" rIns="91440" bIns="45720" rtlCol="0"/>
          <a:lstStyle>
            <a:lvl1pPr algn="r">
              <a:defRPr sz="1200"/>
            </a:lvl1pPr>
          </a:lstStyle>
          <a:p>
            <a:fld id="{04D80425-8D5A-48B2-A348-69D19B07B43D}" type="datetimeFigureOut">
              <a:rPr lang="en-US" smtClean="0"/>
              <a:t>4/16/20</a:t>
            </a:fld>
            <a:endParaRPr lang="en-US"/>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9925"/>
            <a:ext cx="5619750" cy="366553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8275" y="8842375"/>
            <a:ext cx="3043238" cy="466725"/>
          </a:xfrm>
          <a:prstGeom prst="rect">
            <a:avLst/>
          </a:prstGeom>
        </p:spPr>
        <p:txBody>
          <a:bodyPr vert="horz" lIns="91440" tIns="45720" rIns="91440" bIns="45720" rtlCol="0" anchor="b"/>
          <a:lstStyle>
            <a:lvl1pPr algn="r">
              <a:defRPr sz="1200"/>
            </a:lvl1pPr>
          </a:lstStyle>
          <a:p>
            <a:fld id="{0FD082E2-73D4-4223-BA84-8B166C389918}" type="slidenum">
              <a:rPr lang="en-US" smtClean="0"/>
              <a:t>‹#›</a:t>
            </a:fld>
            <a:endParaRPr lang="en-US"/>
          </a:p>
        </p:txBody>
      </p:sp>
    </p:spTree>
    <p:extLst>
      <p:ext uri="{BB962C8B-B14F-4D97-AF65-F5344CB8AC3E}">
        <p14:creationId xmlns:p14="http://schemas.microsoft.com/office/powerpoint/2010/main" val="23203132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D082E2-73D4-4223-BA84-8B166C389918}" type="slidenum">
              <a:rPr lang="en-US" smtClean="0"/>
              <a:t>1</a:t>
            </a:fld>
            <a:endParaRPr lang="en-US"/>
          </a:p>
        </p:txBody>
      </p:sp>
    </p:spTree>
    <p:extLst>
      <p:ext uri="{BB962C8B-B14F-4D97-AF65-F5344CB8AC3E}">
        <p14:creationId xmlns:p14="http://schemas.microsoft.com/office/powerpoint/2010/main" val="36014561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When you are ready to apply,</a:t>
            </a:r>
            <a:r>
              <a:rPr lang="en-US" baseline="0" dirty="0"/>
              <a:t> sit down and think of all the experiences that you have accomplished since graduating high school</a:t>
            </a:r>
          </a:p>
          <a:p>
            <a:pPr marL="171450" indent="-171450">
              <a:buFont typeface="Arial" panose="020B0604020202020204" pitchFamily="34" charset="0"/>
              <a:buChar char="•"/>
            </a:pPr>
            <a:r>
              <a:rPr lang="en-US" baseline="0" dirty="0"/>
              <a:t>Consider your involvement in all of the areas</a:t>
            </a:r>
          </a:p>
          <a:p>
            <a:pPr marL="171450" indent="-171450">
              <a:buFont typeface="Arial" panose="020B0604020202020204" pitchFamily="34" charset="0"/>
              <a:buChar char="•"/>
            </a:pPr>
            <a:r>
              <a:rPr lang="en-US" baseline="0" dirty="0"/>
              <a:t>Research experience can be either wet lab research, social research, individual research, or even a combination of clinical research </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0FD082E2-73D4-4223-BA84-8B166C389918}" type="slidenum">
              <a:rPr lang="en-US" smtClean="0"/>
              <a:t>11</a:t>
            </a:fld>
            <a:endParaRPr lang="en-US"/>
          </a:p>
        </p:txBody>
      </p:sp>
    </p:spTree>
    <p:extLst>
      <p:ext uri="{BB962C8B-B14F-4D97-AF65-F5344CB8AC3E}">
        <p14:creationId xmlns:p14="http://schemas.microsoft.com/office/powerpoint/2010/main" val="35425976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Admissions</a:t>
            </a:r>
            <a:r>
              <a:rPr lang="en-US" baseline="0" dirty="0"/>
              <a:t> Committee begin reviewing any experiences after graduating high school. </a:t>
            </a:r>
          </a:p>
          <a:p>
            <a:pPr marL="171450" indent="-171450">
              <a:buFont typeface="Arial" panose="020B0604020202020204" pitchFamily="34" charset="0"/>
              <a:buChar char="•"/>
            </a:pPr>
            <a:r>
              <a:rPr lang="en-US" baseline="0" dirty="0"/>
              <a:t>It is important to have great a sense of longevity experiences to ensure that you were able to show your dedication to the work but also build a level of rapport to potentially receive letters of recommendation</a:t>
            </a:r>
          </a:p>
          <a:p>
            <a:pPr marL="171450" indent="-171450">
              <a:buFont typeface="Arial" panose="020B0604020202020204" pitchFamily="34" charset="0"/>
              <a:buChar char="•"/>
            </a:pPr>
            <a:r>
              <a:rPr lang="en-US" baseline="0" dirty="0"/>
              <a:t>The numbers of hours also does take into account with the length of experience. </a:t>
            </a:r>
          </a:p>
          <a:p>
            <a:pPr marL="171450" indent="-171450">
              <a:buFont typeface="Arial" panose="020B0604020202020204" pitchFamily="34" charset="0"/>
              <a:buChar char="•"/>
            </a:pPr>
            <a:r>
              <a:rPr lang="en-US" baseline="0" dirty="0"/>
              <a:t>Describing experiences are crucial</a:t>
            </a:r>
          </a:p>
          <a:p>
            <a:pPr marL="628650" lvl="1" indent="-171450">
              <a:buFont typeface="Arial" panose="020B0604020202020204" pitchFamily="34" charset="0"/>
              <a:buChar char="•"/>
            </a:pPr>
            <a:r>
              <a:rPr lang="en-US" baseline="0" dirty="0"/>
              <a:t>In experience, the description can be either too generic or lack explanation. It is important to describe the experience that you did on your AMCAS Application. Not only what it was but what you specifically did in this role.</a:t>
            </a:r>
          </a:p>
          <a:p>
            <a:r>
              <a:rPr lang="en-US" sz="1200" b="0" i="0" u="none" strike="noStrike" kern="1200" dirty="0">
                <a:solidFill>
                  <a:schemeClr val="tx1"/>
                </a:solidFill>
                <a:effectLst/>
                <a:latin typeface="+mn-lt"/>
                <a:ea typeface="+mn-ea"/>
                <a:cs typeface="+mn-cs"/>
              </a:rPr>
              <a:t>What experiences should I write about?</a:t>
            </a:r>
          </a:p>
          <a:p>
            <a:r>
              <a:rPr lang="en-US" sz="1200" b="1" i="0" u="none" strike="noStrike" kern="1200" dirty="0">
                <a:solidFill>
                  <a:schemeClr val="tx1"/>
                </a:solidFill>
                <a:effectLst/>
                <a:latin typeface="+mn-lt"/>
                <a:ea typeface="+mn-ea"/>
                <a:cs typeface="+mn-cs"/>
              </a:rPr>
              <a:t>Rule #1: </a:t>
            </a:r>
            <a:r>
              <a:rPr lang="en-US" sz="1200" b="0" i="0" u="none" strike="noStrike" kern="1200" dirty="0">
                <a:solidFill>
                  <a:schemeClr val="tx1"/>
                </a:solidFill>
                <a:effectLst/>
                <a:latin typeface="+mn-lt"/>
                <a:ea typeface="+mn-ea"/>
                <a:cs typeface="+mn-cs"/>
              </a:rPr>
              <a:t>Did it have an impact on growing you as an individual? If yes, write about it. If no, move on.</a:t>
            </a:r>
          </a:p>
          <a:p>
            <a:r>
              <a:rPr lang="en-US" sz="1200" b="1" i="0" u="none" strike="noStrike" kern="1200" dirty="0">
                <a:solidFill>
                  <a:schemeClr val="tx1"/>
                </a:solidFill>
                <a:effectLst/>
                <a:latin typeface="+mn-lt"/>
                <a:ea typeface="+mn-ea"/>
                <a:cs typeface="+mn-cs"/>
              </a:rPr>
              <a:t>Rule #2: </a:t>
            </a:r>
            <a:r>
              <a:rPr lang="en-US" sz="1200" b="0" i="0" u="none" strike="noStrike" kern="1200" dirty="0">
                <a:solidFill>
                  <a:schemeClr val="tx1"/>
                </a:solidFill>
                <a:effectLst/>
                <a:latin typeface="+mn-lt"/>
                <a:ea typeface="+mn-ea"/>
                <a:cs typeface="+mn-cs"/>
              </a:rPr>
              <a:t>It does not have to be medically related.</a:t>
            </a:r>
          </a:p>
          <a:p>
            <a:r>
              <a:rPr lang="en-US" sz="1200" b="1" i="0" u="none" strike="noStrike" kern="1200" dirty="0">
                <a:solidFill>
                  <a:schemeClr val="tx1"/>
                </a:solidFill>
                <a:effectLst/>
                <a:latin typeface="+mn-lt"/>
                <a:ea typeface="+mn-ea"/>
                <a:cs typeface="+mn-cs"/>
              </a:rPr>
              <a:t>Rule #3: </a:t>
            </a:r>
            <a:r>
              <a:rPr lang="en-US" sz="1200" b="0" i="0" u="none" strike="noStrike" kern="1200" dirty="0">
                <a:solidFill>
                  <a:schemeClr val="tx1"/>
                </a:solidFill>
                <a:effectLst/>
                <a:latin typeface="+mn-lt"/>
                <a:ea typeface="+mn-ea"/>
                <a:cs typeface="+mn-cs"/>
              </a:rPr>
              <a:t>You should be able to comfortably talk about it in an interview.</a:t>
            </a:r>
          </a:p>
          <a:p>
            <a:pPr marL="171450" lvl="0" indent="-171450">
              <a:buFont typeface="Arial" panose="020B0604020202020204" pitchFamily="34" charset="0"/>
              <a:buChar char="•"/>
            </a:pPr>
            <a:endParaRPr lang="en-US" baseline="0" dirty="0"/>
          </a:p>
          <a:p>
            <a:pPr marL="171450" lvl="0" indent="-171450">
              <a:buFont typeface="Arial" panose="020B0604020202020204" pitchFamily="34" charset="0"/>
              <a:buChar char="•"/>
            </a:pPr>
            <a:endParaRPr lang="en-US" baseline="0" dirty="0"/>
          </a:p>
          <a:p>
            <a:r>
              <a:rPr lang="en-US" sz="1200" b="1" i="0" u="none" strike="noStrike" kern="1200" dirty="0">
                <a:solidFill>
                  <a:schemeClr val="tx1"/>
                </a:solidFill>
                <a:effectLst/>
                <a:latin typeface="+mn-lt"/>
                <a:ea typeface="+mn-ea"/>
                <a:cs typeface="+mn-cs"/>
              </a:rPr>
              <a:t>Intro: </a:t>
            </a:r>
            <a:r>
              <a:rPr lang="en-US" sz="1200" b="0" i="0" u="none" strike="noStrike" kern="1200" dirty="0">
                <a:solidFill>
                  <a:schemeClr val="tx1"/>
                </a:solidFill>
                <a:effectLst/>
                <a:latin typeface="+mn-lt"/>
                <a:ea typeface="+mn-ea"/>
                <a:cs typeface="+mn-cs"/>
              </a:rPr>
              <a:t>what specifically was your role? </a:t>
            </a:r>
          </a:p>
          <a:p>
            <a:r>
              <a:rPr lang="en-US" sz="1200" b="1" i="0" u="none" strike="noStrike" kern="1200" dirty="0">
                <a:solidFill>
                  <a:schemeClr val="tx1"/>
                </a:solidFill>
                <a:effectLst/>
                <a:latin typeface="+mn-lt"/>
                <a:ea typeface="+mn-ea"/>
                <a:cs typeface="+mn-cs"/>
              </a:rPr>
              <a:t>Body: </a:t>
            </a:r>
            <a:r>
              <a:rPr lang="en-US" sz="1200" b="0" i="0" u="none" strike="noStrike" kern="1200" dirty="0">
                <a:solidFill>
                  <a:schemeClr val="tx1"/>
                </a:solidFill>
                <a:effectLst/>
                <a:latin typeface="+mn-lt"/>
                <a:ea typeface="+mn-ea"/>
                <a:cs typeface="+mn-cs"/>
              </a:rPr>
              <a:t>The middle few sentences should tell why this experience was important to you. </a:t>
            </a:r>
          </a:p>
          <a:p>
            <a:r>
              <a:rPr lang="en-US" sz="1200" b="1" i="0" u="none" strike="noStrike" kern="1200" dirty="0">
                <a:solidFill>
                  <a:schemeClr val="tx1"/>
                </a:solidFill>
                <a:effectLst/>
                <a:latin typeface="+mn-lt"/>
                <a:ea typeface="+mn-ea"/>
                <a:cs typeface="+mn-cs"/>
              </a:rPr>
              <a:t>Conclusion: </a:t>
            </a:r>
            <a:r>
              <a:rPr lang="en-US" sz="1200" b="0" i="0" u="none" strike="noStrike" kern="1200" dirty="0">
                <a:solidFill>
                  <a:schemeClr val="tx1"/>
                </a:solidFill>
                <a:effectLst/>
                <a:latin typeface="+mn-lt"/>
                <a:ea typeface="+mn-ea"/>
                <a:cs typeface="+mn-cs"/>
              </a:rPr>
              <a:t>concluding sentence should say </a:t>
            </a:r>
            <a:r>
              <a:rPr lang="en-US" sz="1200" b="0" i="1" u="none" strike="noStrike" kern="1200" dirty="0">
                <a:solidFill>
                  <a:schemeClr val="tx1"/>
                </a:solidFill>
                <a:effectLst/>
                <a:latin typeface="+mn-lt"/>
                <a:ea typeface="+mn-ea"/>
                <a:cs typeface="+mn-cs"/>
              </a:rPr>
              <a:t>why </a:t>
            </a:r>
            <a:r>
              <a:rPr lang="en-US" sz="1200" b="0" i="0" u="none" strike="noStrike" kern="1200" dirty="0">
                <a:solidFill>
                  <a:schemeClr val="tx1"/>
                </a:solidFill>
                <a:effectLst/>
                <a:latin typeface="+mn-lt"/>
                <a:ea typeface="+mn-ea"/>
                <a:cs typeface="+mn-cs"/>
              </a:rPr>
              <a:t>it was important to you in your growth and development as a future doctor.</a:t>
            </a:r>
          </a:p>
          <a:p>
            <a:pPr marL="171450" lvl="0" indent="-171450">
              <a:buFont typeface="Arial" panose="020B0604020202020204" pitchFamily="34" charset="0"/>
              <a:buChar char="•"/>
            </a:pPr>
            <a:endParaRPr lang="en-US" baseline="0" dirty="0"/>
          </a:p>
          <a:p>
            <a:pPr marL="628650" lvl="1" indent="-171450">
              <a:buFont typeface="Arial" panose="020B0604020202020204" pitchFamily="34" charset="0"/>
              <a:buChar char="•"/>
            </a:pPr>
            <a:endParaRPr lang="en-US" baseline="0" dirty="0"/>
          </a:p>
          <a:p>
            <a:pPr marL="628650" lvl="1"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0FD082E2-73D4-4223-BA84-8B166C389918}" type="slidenum">
              <a:rPr lang="en-US" smtClean="0"/>
              <a:t>12</a:t>
            </a:fld>
            <a:endParaRPr lang="en-US"/>
          </a:p>
        </p:txBody>
      </p:sp>
    </p:spTree>
    <p:extLst>
      <p:ext uri="{BB962C8B-B14F-4D97-AF65-F5344CB8AC3E}">
        <p14:creationId xmlns:p14="http://schemas.microsoft.com/office/powerpoint/2010/main" val="35416365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It</a:t>
            </a:r>
            <a:r>
              <a:rPr lang="en-US" baseline="0" dirty="0"/>
              <a:t> is important to build a rapport with individuals who can write letters of recommendations </a:t>
            </a:r>
          </a:p>
          <a:p>
            <a:pPr marL="171450" indent="-171450">
              <a:buFont typeface="Arial" panose="020B0604020202020204" pitchFamily="34" charset="0"/>
              <a:buChar char="•"/>
            </a:pPr>
            <a:r>
              <a:rPr lang="en-US" baseline="0" dirty="0"/>
              <a:t>From faculty who you worked with and faculty you have taken classes with</a:t>
            </a:r>
          </a:p>
          <a:p>
            <a:pPr marL="171450" indent="-171450">
              <a:buFont typeface="Arial" panose="020B0604020202020204" pitchFamily="34" charset="0"/>
              <a:buChar char="•"/>
            </a:pPr>
            <a:r>
              <a:rPr lang="en-US" baseline="0" dirty="0"/>
              <a:t>Avoid common mistakes about asking last minute and the letters of recommendation being too generic</a:t>
            </a:r>
          </a:p>
          <a:p>
            <a:pPr marL="171450" indent="-171450">
              <a:buFont typeface="Arial" panose="020B0604020202020204" pitchFamily="34" charset="0"/>
              <a:buChar char="•"/>
            </a:pPr>
            <a:r>
              <a:rPr lang="en-US" baseline="0" dirty="0"/>
              <a:t>The purpose for these LOR’s is to get a better understanding of who you are </a:t>
            </a:r>
          </a:p>
          <a:p>
            <a:pPr marL="171450" indent="-171450">
              <a:buFont typeface="Arial" panose="020B0604020202020204" pitchFamily="34" charset="0"/>
              <a:buChar char="•"/>
            </a:pPr>
            <a:r>
              <a:rPr lang="en-US" baseline="0" dirty="0"/>
              <a:t>Many writers simply rewrite your resume in a letter format and it becomes to generic. Nothing personal for the admissions committee to see </a:t>
            </a:r>
          </a:p>
          <a:p>
            <a:pPr marL="171450" indent="-171450">
              <a:buFont typeface="Arial" panose="020B0604020202020204" pitchFamily="34" charset="0"/>
              <a:buChar char="•"/>
            </a:pPr>
            <a:r>
              <a:rPr lang="en-US" baseline="0" dirty="0"/>
              <a:t>Also be VERY mindful of those who you are selecting to write a letter of recommendation on your behalf</a:t>
            </a:r>
          </a:p>
          <a:p>
            <a:pPr marL="628650" lvl="1" indent="-171450">
              <a:buFont typeface="Arial" panose="020B0604020202020204" pitchFamily="34" charset="0"/>
              <a:buChar char="•"/>
            </a:pPr>
            <a:r>
              <a:rPr lang="en-US" baseline="0" dirty="0"/>
              <a:t>Do not use roommates, friends, etc. </a:t>
            </a:r>
          </a:p>
          <a:p>
            <a:pPr marL="628650" lvl="1" indent="-171450">
              <a:buFont typeface="Arial" panose="020B0604020202020204" pitchFamily="34" charset="0"/>
              <a:buChar char="•"/>
            </a:pPr>
            <a:r>
              <a:rPr lang="en-US" baseline="0" dirty="0"/>
              <a:t>Do not use someone who you did not have a positive rapport, it comes out in those letters</a:t>
            </a:r>
          </a:p>
          <a:p>
            <a:pPr marL="171450" lvl="0" indent="-171450">
              <a:buFont typeface="Arial" panose="020B0604020202020204" pitchFamily="34" charset="0"/>
              <a:buChar char="•"/>
            </a:pPr>
            <a:endParaRPr lang="en-US" baseline="0" dirty="0"/>
          </a:p>
          <a:p>
            <a:pPr marL="628650" lvl="1" indent="-171450">
              <a:buFont typeface="Arial" panose="020B0604020202020204" pitchFamily="34" charset="0"/>
              <a:buChar char="•"/>
            </a:pPr>
            <a:endParaRPr lang="en-US" baseline="0" dirty="0"/>
          </a:p>
        </p:txBody>
      </p:sp>
      <p:sp>
        <p:nvSpPr>
          <p:cNvPr id="4" name="Slide Number Placeholder 3"/>
          <p:cNvSpPr>
            <a:spLocks noGrp="1"/>
          </p:cNvSpPr>
          <p:nvPr>
            <p:ph type="sldNum" sz="quarter" idx="10"/>
          </p:nvPr>
        </p:nvSpPr>
        <p:spPr/>
        <p:txBody>
          <a:bodyPr/>
          <a:lstStyle/>
          <a:p>
            <a:fld id="{0FD082E2-73D4-4223-BA84-8B166C389918}" type="slidenum">
              <a:rPr lang="en-US" smtClean="0"/>
              <a:t>13</a:t>
            </a:fld>
            <a:endParaRPr lang="en-US"/>
          </a:p>
        </p:txBody>
      </p:sp>
    </p:spTree>
    <p:extLst>
      <p:ext uri="{BB962C8B-B14F-4D97-AF65-F5344CB8AC3E}">
        <p14:creationId xmlns:p14="http://schemas.microsoft.com/office/powerpoint/2010/main" val="6238965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Personal statement</a:t>
            </a:r>
            <a:r>
              <a:rPr lang="en-US" baseline="0" dirty="0"/>
              <a:t> is one of the best ways to stand out from other applicants</a:t>
            </a:r>
          </a:p>
          <a:p>
            <a:pPr marL="171450" indent="-171450">
              <a:buFont typeface="Arial" panose="020B0604020202020204" pitchFamily="34" charset="0"/>
              <a:buChar char="•"/>
            </a:pPr>
            <a:r>
              <a:rPr lang="en-US" baseline="0" dirty="0"/>
              <a:t>This personal statement will reflect your life experiences and why you chose medicine. </a:t>
            </a:r>
          </a:p>
          <a:p>
            <a:pPr marL="171450" indent="-171450">
              <a:buFont typeface="Arial" panose="020B0604020202020204" pitchFamily="34" charset="0"/>
              <a:buChar char="•"/>
            </a:pPr>
            <a:r>
              <a:rPr lang="en-US" baseline="0" dirty="0"/>
              <a:t>Have fun with your writing and make sure you have people proof reading it</a:t>
            </a:r>
          </a:p>
          <a:p>
            <a:pPr marL="171450" indent="-171450">
              <a:buFont typeface="Arial" panose="020B0604020202020204" pitchFamily="34" charset="0"/>
              <a:buChar char="•"/>
            </a:pPr>
            <a:endParaRPr lang="en-US" baseline="0" dirty="0"/>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0FD082E2-73D4-4223-BA84-8B166C389918}" type="slidenum">
              <a:rPr lang="en-US" smtClean="0"/>
              <a:t>14</a:t>
            </a:fld>
            <a:endParaRPr lang="en-US"/>
          </a:p>
        </p:txBody>
      </p:sp>
    </p:spTree>
    <p:extLst>
      <p:ext uri="{BB962C8B-B14F-4D97-AF65-F5344CB8AC3E}">
        <p14:creationId xmlns:p14="http://schemas.microsoft.com/office/powerpoint/2010/main" val="29769514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a:t>
            </a:r>
            <a:r>
              <a:rPr lang="en-US" baseline="0" dirty="0"/>
              <a:t> HIGHLY recommend to create a separate GMAIL Account for your Admissions Items</a:t>
            </a:r>
          </a:p>
          <a:p>
            <a:pPr marL="628650" lvl="1" indent="-171450">
              <a:buFont typeface="Arial" panose="020B0604020202020204" pitchFamily="34" charset="0"/>
              <a:buChar char="•"/>
            </a:pPr>
            <a:r>
              <a:rPr lang="en-US" baseline="0" dirty="0"/>
              <a:t>It is very common for students to use their “school” email account and then once they graduate, emails start bouncing and then they do not receive their updates</a:t>
            </a:r>
          </a:p>
          <a:p>
            <a:pPr marL="628650" lvl="1" indent="-171450">
              <a:buFont typeface="Arial" panose="020B0604020202020204" pitchFamily="34" charset="0"/>
              <a:buChar char="•"/>
            </a:pPr>
            <a:r>
              <a:rPr lang="en-US" baseline="0" dirty="0"/>
              <a:t>GMAIL Accounts are FREEEEE!! Make one, and possibly a nice email address</a:t>
            </a:r>
          </a:p>
          <a:p>
            <a:pPr marL="171450" lvl="0" indent="-171450">
              <a:buFont typeface="Arial" panose="020B0604020202020204" pitchFamily="34" charset="0"/>
              <a:buChar char="•"/>
            </a:pPr>
            <a:r>
              <a:rPr lang="en-US" baseline="0" dirty="0"/>
              <a:t>Once your submit your AMCAS Application, be ready for any updates, invites, etc. Check also your junk/spam folders which sometimes these emails get stuck in. </a:t>
            </a:r>
          </a:p>
          <a:p>
            <a:pPr marL="171450" lvl="0" indent="-171450">
              <a:buFont typeface="Arial" panose="020B0604020202020204" pitchFamily="34" charset="0"/>
              <a:buChar char="•"/>
            </a:pPr>
            <a:r>
              <a:rPr lang="en-US" baseline="0" dirty="0"/>
              <a:t>Since many applicants do not check their emails often, their invites to complete secondary get “lost” and delay the process of submitting your secondary and having your application reviewed. The initial stages all begin with email communication so recommended check the very least once a week</a:t>
            </a:r>
          </a:p>
          <a:p>
            <a:pPr marL="171450" lvl="0" indent="-171450">
              <a:buFont typeface="Arial" panose="020B0604020202020204" pitchFamily="34" charset="0"/>
              <a:buChar char="•"/>
            </a:pPr>
            <a:r>
              <a:rPr lang="en-US" baseline="0" dirty="0"/>
              <a:t>Additionally, those who are very excited as you should be, make very common grammatical mistakes, or enter the wrong information. As a reminder your applications are the first impressions for the Admissions Committee, so it is important to showcase your best. Have a friend or family review it before officially sending the “submit” button</a:t>
            </a:r>
          </a:p>
          <a:p>
            <a:pPr marL="171450" lvl="0" indent="-171450">
              <a:buFont typeface="Arial" panose="020B0604020202020204" pitchFamily="34" charset="0"/>
              <a:buChar char="•"/>
            </a:pPr>
            <a:r>
              <a:rPr lang="en-US" baseline="0" dirty="0"/>
              <a:t>It is common to continue your experiences during the application cycle. However, when students leave the country to continue studying, research, or other extracurricular activities, they are limited themse4lves to small windows. As I mentioned, you would need to travel and visit the institutions if you are invited for an interview, and the days/times but not be as convenient like always on a Monday or a Friday, but rather a Tuesday, Wednesday, or Thursday. It is great that you are gaining these meaningful experiences but you are placing yourself in situations that might make it difficult for you to attend and resulting in withdrawals. </a:t>
            </a:r>
          </a:p>
          <a:p>
            <a:pPr marL="171450" lvl="0" indent="-171450">
              <a:buFont typeface="Arial" panose="020B0604020202020204" pitchFamily="34" charset="0"/>
              <a:buChar char="•"/>
            </a:pPr>
            <a:r>
              <a:rPr lang="en-US" baseline="0" dirty="0"/>
              <a:t>Once your AMCAS Application has been verified, institutions are notified and primary applications will begin reviewing. However, if you do not have your letters of recommendations, it is commonly possible that your application stays on hold until letters of recommendation are collected. Remember to contact them early so once they receive the link to complete an LOR they will not take as long.</a:t>
            </a:r>
          </a:p>
          <a:p>
            <a:pPr marL="171450" lvl="0" indent="-171450">
              <a:buFont typeface="Arial" panose="020B0604020202020204" pitchFamily="34" charset="0"/>
              <a:buChar char="•"/>
            </a:pPr>
            <a:r>
              <a:rPr lang="en-US" baseline="0" dirty="0"/>
              <a:t>Many medical schools are on rolling admissions, and the further your delay can  affect your potential review. </a:t>
            </a:r>
          </a:p>
        </p:txBody>
      </p:sp>
      <p:sp>
        <p:nvSpPr>
          <p:cNvPr id="4" name="Slide Number Placeholder 3"/>
          <p:cNvSpPr>
            <a:spLocks noGrp="1"/>
          </p:cNvSpPr>
          <p:nvPr>
            <p:ph type="sldNum" sz="quarter" idx="10"/>
          </p:nvPr>
        </p:nvSpPr>
        <p:spPr/>
        <p:txBody>
          <a:bodyPr/>
          <a:lstStyle/>
          <a:p>
            <a:fld id="{0FD082E2-73D4-4223-BA84-8B166C389918}" type="slidenum">
              <a:rPr lang="en-US" smtClean="0"/>
              <a:t>15</a:t>
            </a:fld>
            <a:endParaRPr lang="en-US"/>
          </a:p>
        </p:txBody>
      </p:sp>
    </p:spTree>
    <p:extLst>
      <p:ext uri="{BB962C8B-B14F-4D97-AF65-F5344CB8AC3E}">
        <p14:creationId xmlns:p14="http://schemas.microsoft.com/office/powerpoint/2010/main" val="29164708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6C2856B-5E08-4495-BD35-C7A147BDEE12}" type="slidenum">
              <a:rPr lang="en-US" smtClean="0"/>
              <a:t>16</a:t>
            </a:fld>
            <a:endParaRPr lang="en-US"/>
          </a:p>
        </p:txBody>
      </p:sp>
    </p:spTree>
    <p:extLst>
      <p:ext uri="{BB962C8B-B14F-4D97-AF65-F5344CB8AC3E}">
        <p14:creationId xmlns:p14="http://schemas.microsoft.com/office/powerpoint/2010/main" val="24010513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FD082E2-73D4-4223-BA84-8B166C389918}" type="slidenum">
              <a:rPr lang="en-US" smtClean="0"/>
              <a:t>17</a:t>
            </a:fld>
            <a:endParaRPr lang="en-US"/>
          </a:p>
        </p:txBody>
      </p:sp>
    </p:spTree>
    <p:extLst>
      <p:ext uri="{BB962C8B-B14F-4D97-AF65-F5344CB8AC3E}">
        <p14:creationId xmlns:p14="http://schemas.microsoft.com/office/powerpoint/2010/main" val="16963225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Admissions committees will not cut you slack just because you majored in something difficult</a:t>
            </a:r>
          </a:p>
        </p:txBody>
      </p:sp>
      <p:sp>
        <p:nvSpPr>
          <p:cNvPr id="4" name="Slide Number Placeholder 3"/>
          <p:cNvSpPr>
            <a:spLocks noGrp="1"/>
          </p:cNvSpPr>
          <p:nvPr>
            <p:ph type="sldNum" sz="quarter" idx="10"/>
          </p:nvPr>
        </p:nvSpPr>
        <p:spPr/>
        <p:txBody>
          <a:bodyPr/>
          <a:lstStyle/>
          <a:p>
            <a:fld id="{0FD082E2-73D4-4223-BA84-8B166C389918}" type="slidenum">
              <a:rPr lang="en-US" smtClean="0"/>
              <a:t>2</a:t>
            </a:fld>
            <a:endParaRPr lang="en-US"/>
          </a:p>
        </p:txBody>
      </p:sp>
    </p:spTree>
    <p:extLst>
      <p:ext uri="{BB962C8B-B14F-4D97-AF65-F5344CB8AC3E}">
        <p14:creationId xmlns:p14="http://schemas.microsoft.com/office/powerpoint/2010/main" val="15175938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D082E2-73D4-4223-BA84-8B166C389918}" type="slidenum">
              <a:rPr lang="en-US" smtClean="0"/>
              <a:t>3</a:t>
            </a:fld>
            <a:endParaRPr lang="en-US"/>
          </a:p>
        </p:txBody>
      </p:sp>
    </p:spTree>
    <p:extLst>
      <p:ext uri="{BB962C8B-B14F-4D97-AF65-F5344CB8AC3E}">
        <p14:creationId xmlns:p14="http://schemas.microsoft.com/office/powerpoint/2010/main" val="29060110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r>
              <a:rPr lang="en-US" dirty="0"/>
              <a:t>-More applicants applying every year</a:t>
            </a:r>
          </a:p>
        </p:txBody>
      </p:sp>
      <p:sp>
        <p:nvSpPr>
          <p:cNvPr id="4" name="Slide Number Placeholder 3"/>
          <p:cNvSpPr>
            <a:spLocks noGrp="1"/>
          </p:cNvSpPr>
          <p:nvPr>
            <p:ph type="sldNum" sz="quarter" idx="10"/>
          </p:nvPr>
        </p:nvSpPr>
        <p:spPr/>
        <p:txBody>
          <a:bodyPr/>
          <a:lstStyle/>
          <a:p>
            <a:fld id="{0FD082E2-73D4-4223-BA84-8B166C389918}" type="slidenum">
              <a:rPr lang="en-US" smtClean="0"/>
              <a:t>4</a:t>
            </a:fld>
            <a:endParaRPr lang="en-US"/>
          </a:p>
        </p:txBody>
      </p:sp>
    </p:spTree>
    <p:extLst>
      <p:ext uri="{BB962C8B-B14F-4D97-AF65-F5344CB8AC3E}">
        <p14:creationId xmlns:p14="http://schemas.microsoft.com/office/powerpoint/2010/main" val="29012594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D082E2-73D4-4223-BA84-8B166C389918}" type="slidenum">
              <a:rPr lang="en-US" smtClean="0"/>
              <a:t>5</a:t>
            </a:fld>
            <a:endParaRPr lang="en-US"/>
          </a:p>
        </p:txBody>
      </p:sp>
    </p:spTree>
    <p:extLst>
      <p:ext uri="{BB962C8B-B14F-4D97-AF65-F5344CB8AC3E}">
        <p14:creationId xmlns:p14="http://schemas.microsoft.com/office/powerpoint/2010/main" val="38679172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Consider</a:t>
            </a:r>
            <a:r>
              <a:rPr lang="en-US" baseline="0" dirty="0"/>
              <a:t> all the schools you would be interested in applying to </a:t>
            </a:r>
          </a:p>
          <a:p>
            <a:pPr marL="171450" indent="-171450">
              <a:buFont typeface="Arial" panose="020B0604020202020204" pitchFamily="34" charset="0"/>
              <a:buChar char="•"/>
            </a:pPr>
            <a:r>
              <a:rPr lang="en-US" baseline="0" dirty="0"/>
              <a:t>It is highly recommended to cast a wide net to ensure you are not limiting yourself opportunities</a:t>
            </a:r>
          </a:p>
          <a:p>
            <a:pPr marL="171450" indent="-171450">
              <a:buFont typeface="Arial" panose="020B0604020202020204" pitchFamily="34" charset="0"/>
              <a:buChar char="•"/>
            </a:pPr>
            <a:r>
              <a:rPr lang="en-US" baseline="0" dirty="0"/>
              <a:t>Take the MCAT when you are ready. It is HIGHLY recommended to not take it no more than 3 times. So it is important to space them out and really prepare for them before attempting retakes</a:t>
            </a:r>
          </a:p>
          <a:p>
            <a:pPr marL="171450" indent="-171450">
              <a:buFont typeface="Arial" panose="020B0604020202020204" pitchFamily="34" charset="0"/>
              <a:buChar char="•"/>
            </a:pPr>
            <a:r>
              <a:rPr lang="en-US" baseline="0" dirty="0"/>
              <a:t>Apply when you feel comfortable with all aspects of your application. It is very common to take GAPS to focus on ways to improve </a:t>
            </a:r>
          </a:p>
          <a:p>
            <a:pPr marL="171450" indent="-171450">
              <a:buFont typeface="Arial" panose="020B0604020202020204" pitchFamily="34" charset="0"/>
              <a:buChar char="•"/>
            </a:pPr>
            <a:r>
              <a:rPr lang="en-US" baseline="0" dirty="0"/>
              <a:t>Being a </a:t>
            </a:r>
            <a:r>
              <a:rPr lang="en-US" baseline="0" dirty="0" err="1"/>
              <a:t>reapplicant</a:t>
            </a:r>
            <a:r>
              <a:rPr lang="en-US" baseline="0" dirty="0"/>
              <a:t> is not a bad thing, it is very common for many applicants to be </a:t>
            </a:r>
            <a:r>
              <a:rPr lang="en-US" baseline="0" dirty="0" err="1"/>
              <a:t>reapps</a:t>
            </a:r>
            <a:r>
              <a:rPr lang="en-US" baseline="0" dirty="0"/>
              <a:t> if they did not make it the first time. A recommendation would be to evaluate your application and have someone else evaluate. Draw conclusions on areas that you can work on or more ways to stand out. Many Admissions Committee members will see that you are a applicant and wonder what you did differently from the previous app. </a:t>
            </a:r>
          </a:p>
          <a:p>
            <a:pPr marL="171450" indent="-171450">
              <a:buFont typeface="Arial" panose="020B0604020202020204" pitchFamily="34" charset="0"/>
              <a:buChar char="•"/>
            </a:pPr>
            <a:endParaRPr lang="en-US" baseline="0" dirty="0"/>
          </a:p>
        </p:txBody>
      </p:sp>
      <p:sp>
        <p:nvSpPr>
          <p:cNvPr id="4" name="Slide Number Placeholder 3"/>
          <p:cNvSpPr>
            <a:spLocks noGrp="1"/>
          </p:cNvSpPr>
          <p:nvPr>
            <p:ph type="sldNum" sz="quarter" idx="10"/>
          </p:nvPr>
        </p:nvSpPr>
        <p:spPr/>
        <p:txBody>
          <a:bodyPr/>
          <a:lstStyle/>
          <a:p>
            <a:fld id="{0FD082E2-73D4-4223-BA84-8B166C389918}" type="slidenum">
              <a:rPr lang="en-US" smtClean="0"/>
              <a:t>6</a:t>
            </a:fld>
            <a:endParaRPr lang="en-US"/>
          </a:p>
        </p:txBody>
      </p:sp>
    </p:spTree>
    <p:extLst>
      <p:ext uri="{BB962C8B-B14F-4D97-AF65-F5344CB8AC3E}">
        <p14:creationId xmlns:p14="http://schemas.microsoft.com/office/powerpoint/2010/main" val="3156608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LSAT</a:t>
            </a:r>
            <a:r>
              <a:rPr lang="en-US" baseline="0" dirty="0"/>
              <a:t> Preparation can help with preparation for CARS Portion. </a:t>
            </a:r>
          </a:p>
          <a:p>
            <a:pPr marL="171450" indent="-171450">
              <a:buFont typeface="Arial" panose="020B0604020202020204" pitchFamily="34" charset="0"/>
              <a:buChar char="•"/>
            </a:pPr>
            <a:r>
              <a:rPr lang="en-US" baseline="0" dirty="0"/>
              <a:t>Recommend to NOT take MCAT more than 3 times. Ideally you would take it maximum of two times </a:t>
            </a:r>
            <a:endParaRPr lang="en-US" dirty="0"/>
          </a:p>
        </p:txBody>
      </p:sp>
      <p:sp>
        <p:nvSpPr>
          <p:cNvPr id="4" name="Slide Number Placeholder 3"/>
          <p:cNvSpPr>
            <a:spLocks noGrp="1"/>
          </p:cNvSpPr>
          <p:nvPr>
            <p:ph type="sldNum" sz="quarter" idx="10"/>
          </p:nvPr>
        </p:nvSpPr>
        <p:spPr/>
        <p:txBody>
          <a:bodyPr/>
          <a:lstStyle/>
          <a:p>
            <a:fld id="{0FD082E2-73D4-4223-BA84-8B166C389918}" type="slidenum">
              <a:rPr lang="en-US" smtClean="0"/>
              <a:t>8</a:t>
            </a:fld>
            <a:endParaRPr lang="en-US"/>
          </a:p>
        </p:txBody>
      </p:sp>
    </p:spTree>
    <p:extLst>
      <p:ext uri="{BB962C8B-B14F-4D97-AF65-F5344CB8AC3E}">
        <p14:creationId xmlns:p14="http://schemas.microsoft.com/office/powerpoint/2010/main" val="5153229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aseline="0" dirty="0"/>
              <a:t>Everyone loves numbers! I have provided a snapshot of 2018 AAMC Applicants</a:t>
            </a:r>
          </a:p>
          <a:p>
            <a:pPr marL="171450" indent="-171450">
              <a:buFont typeface="Arial" panose="020B0604020202020204" pitchFamily="34" charset="0"/>
              <a:buChar char="•"/>
            </a:pPr>
            <a:r>
              <a:rPr lang="en-US" baseline="0" dirty="0"/>
              <a:t>These are the average numbers for all applicants who MATRICULATED in 2018.</a:t>
            </a:r>
          </a:p>
          <a:p>
            <a:pPr marL="171450" indent="-171450">
              <a:buFont typeface="Arial" panose="020B0604020202020204" pitchFamily="34" charset="0"/>
              <a:buChar char="•"/>
            </a:pPr>
            <a:r>
              <a:rPr lang="en-US" dirty="0"/>
              <a:t>To provide an example, I have also provided our</a:t>
            </a:r>
            <a:r>
              <a:rPr lang="en-US" baseline="0" dirty="0"/>
              <a:t> incoming class average for matriculated student for our Fall 2018 incoming class</a:t>
            </a:r>
            <a:endParaRPr lang="en-US" dirty="0"/>
          </a:p>
        </p:txBody>
      </p:sp>
      <p:sp>
        <p:nvSpPr>
          <p:cNvPr id="4" name="Slide Number Placeholder 3"/>
          <p:cNvSpPr>
            <a:spLocks noGrp="1"/>
          </p:cNvSpPr>
          <p:nvPr>
            <p:ph type="sldNum" sz="quarter" idx="10"/>
          </p:nvPr>
        </p:nvSpPr>
        <p:spPr/>
        <p:txBody>
          <a:bodyPr/>
          <a:lstStyle/>
          <a:p>
            <a:fld id="{0FD082E2-73D4-4223-BA84-8B166C389918}" type="slidenum">
              <a:rPr lang="en-US" smtClean="0"/>
              <a:t>9</a:t>
            </a:fld>
            <a:endParaRPr lang="en-US"/>
          </a:p>
        </p:txBody>
      </p:sp>
    </p:spTree>
    <p:extLst>
      <p:ext uri="{BB962C8B-B14F-4D97-AF65-F5344CB8AC3E}">
        <p14:creationId xmlns:p14="http://schemas.microsoft.com/office/powerpoint/2010/main" val="4740745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aseline="0" dirty="0"/>
              <a:t>There is two different GPA’s to be mindful of:</a:t>
            </a:r>
          </a:p>
          <a:p>
            <a:pPr marL="628650" lvl="1" indent="-171450">
              <a:buFont typeface="Arial" panose="020B0604020202020204" pitchFamily="34" charset="0"/>
              <a:buChar char="•"/>
            </a:pPr>
            <a:r>
              <a:rPr lang="en-US" baseline="0" dirty="0"/>
              <a:t>Science GPA</a:t>
            </a:r>
          </a:p>
          <a:p>
            <a:pPr marL="628650" lvl="1" indent="-171450">
              <a:buFont typeface="Arial" panose="020B0604020202020204" pitchFamily="34" charset="0"/>
              <a:buChar char="•"/>
            </a:pPr>
            <a:r>
              <a:rPr lang="en-US" baseline="0" dirty="0"/>
              <a:t>Cumulative GPA</a:t>
            </a:r>
          </a:p>
          <a:p>
            <a:pPr marL="171450" lvl="0" indent="-171450">
              <a:buFont typeface="Arial" panose="020B0604020202020204" pitchFamily="34" charset="0"/>
              <a:buChar char="•"/>
            </a:pPr>
            <a:r>
              <a:rPr lang="en-US" baseline="0" dirty="0"/>
              <a:t>The GPA’s will be evaluated by the Admissions Committee for all of the courses you took in a post-secondary institution. It will calculate any courses taken at a community college, 4 year university and any post-back undergraduate courses. </a:t>
            </a:r>
          </a:p>
          <a:p>
            <a:pPr marL="171450" lvl="0" indent="-171450">
              <a:buFont typeface="Arial" panose="020B0604020202020204" pitchFamily="34" charset="0"/>
              <a:buChar char="•"/>
            </a:pPr>
            <a:r>
              <a:rPr lang="en-US" baseline="0" dirty="0"/>
              <a:t>Undergraduate Courses from an accredited U.S institution will get evaluated together. </a:t>
            </a:r>
          </a:p>
          <a:p>
            <a:pPr marL="171450" lvl="0" indent="-171450">
              <a:buFont typeface="Arial" panose="020B0604020202020204" pitchFamily="34" charset="0"/>
              <a:buChar char="•"/>
            </a:pPr>
            <a:r>
              <a:rPr lang="en-US" baseline="0" dirty="0"/>
              <a:t>If you are looking ways to improve your GPA, the best route is find a </a:t>
            </a:r>
            <a:r>
              <a:rPr lang="en-US" baseline="0" dirty="0" err="1"/>
              <a:t>postbacc</a:t>
            </a:r>
            <a:r>
              <a:rPr lang="en-US" baseline="0" dirty="0"/>
              <a:t> program that takes courses at the undergraduate level. Graduate Courses from a Master’s or Ph.D. program will not assist your Undergraduate GPA but create a separate graduate GPA. </a:t>
            </a:r>
          </a:p>
          <a:p>
            <a:pPr marL="171450" lvl="0" indent="-171450">
              <a:buFont typeface="Arial" panose="020B0604020202020204" pitchFamily="34" charset="0"/>
              <a:buChar char="•"/>
            </a:pPr>
            <a:r>
              <a:rPr lang="en-US" baseline="0" dirty="0"/>
              <a:t>UC Consortium</a:t>
            </a:r>
          </a:p>
          <a:p>
            <a:pPr marL="628650" lvl="1" indent="-171450">
              <a:buFont typeface="Arial" panose="020B0604020202020204" pitchFamily="34" charset="0"/>
              <a:buChar char="•"/>
            </a:pPr>
            <a:r>
              <a:rPr lang="en-US" baseline="0" dirty="0"/>
              <a:t>It is a great </a:t>
            </a:r>
            <a:r>
              <a:rPr lang="en-US" baseline="0" dirty="0" err="1"/>
              <a:t>postbaccaluerate</a:t>
            </a:r>
            <a:r>
              <a:rPr lang="en-US" baseline="0" dirty="0"/>
              <a:t> program for those who need to help boost their undergraduate GPA</a:t>
            </a:r>
          </a:p>
          <a:p>
            <a:pPr marL="628650" lvl="1" indent="-171450">
              <a:buFont typeface="Arial" panose="020B0604020202020204" pitchFamily="34" charset="0"/>
              <a:buChar char="•"/>
            </a:pPr>
            <a:r>
              <a:rPr lang="en-US" baseline="0" dirty="0"/>
              <a:t>UC Davis, UC Riverside, UC Irvine, UC Los Angeles, and UC San Francisco have </a:t>
            </a:r>
            <a:r>
              <a:rPr lang="en-US" baseline="0" dirty="0" err="1"/>
              <a:t>postbacc</a:t>
            </a:r>
            <a:r>
              <a:rPr lang="en-US" baseline="0" dirty="0"/>
              <a:t> programs for those who need academic enhancements. Each institution vary in minimum admissions requirements but one common requirement is that the applicant but be considered disadvantaged.</a:t>
            </a:r>
          </a:p>
          <a:p>
            <a:pPr marL="628650" lvl="1" indent="-171450">
              <a:buFont typeface="Arial" panose="020B0604020202020204" pitchFamily="34" charset="0"/>
              <a:buChar char="•"/>
            </a:pPr>
            <a:endParaRPr lang="en-US" baseline="0" dirty="0"/>
          </a:p>
        </p:txBody>
      </p:sp>
      <p:sp>
        <p:nvSpPr>
          <p:cNvPr id="4" name="Slide Number Placeholder 3"/>
          <p:cNvSpPr>
            <a:spLocks noGrp="1"/>
          </p:cNvSpPr>
          <p:nvPr>
            <p:ph type="sldNum" sz="quarter" idx="10"/>
          </p:nvPr>
        </p:nvSpPr>
        <p:spPr/>
        <p:txBody>
          <a:bodyPr/>
          <a:lstStyle/>
          <a:p>
            <a:fld id="{0FD082E2-73D4-4223-BA84-8B166C389918}" type="slidenum">
              <a:rPr lang="en-US" smtClean="0"/>
              <a:t>10</a:t>
            </a:fld>
            <a:endParaRPr lang="en-US"/>
          </a:p>
        </p:txBody>
      </p:sp>
    </p:spTree>
    <p:extLst>
      <p:ext uri="{BB962C8B-B14F-4D97-AF65-F5344CB8AC3E}">
        <p14:creationId xmlns:p14="http://schemas.microsoft.com/office/powerpoint/2010/main" val="1471479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2063115" y="630939"/>
            <a:ext cx="5230368"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808893" y="1098388"/>
            <a:ext cx="7738814" cy="4394988"/>
          </a:xfrm>
        </p:spPr>
        <p:txBody>
          <a:bodyPr anchor="ctr">
            <a:noAutofit/>
          </a:bodyPr>
          <a:lstStyle>
            <a:lvl1pPr algn="ctr">
              <a:defRPr sz="7500" spc="600" baseline="0"/>
            </a:lvl1pPr>
          </a:lstStyle>
          <a:p>
            <a:r>
              <a:rPr lang="en-US"/>
              <a:t>Click to edit Master title style</a:t>
            </a:r>
            <a:endParaRPr lang="en-US" dirty="0"/>
          </a:p>
        </p:txBody>
      </p:sp>
      <p:sp>
        <p:nvSpPr>
          <p:cNvPr id="3" name="Subtitle 2"/>
          <p:cNvSpPr>
            <a:spLocks noGrp="1"/>
          </p:cNvSpPr>
          <p:nvPr>
            <p:ph type="subTitle" idx="1"/>
          </p:nvPr>
        </p:nvSpPr>
        <p:spPr>
          <a:xfrm>
            <a:off x="1661285" y="5979199"/>
            <a:ext cx="6034030" cy="742279"/>
          </a:xfrm>
        </p:spPr>
        <p:txBody>
          <a:bodyPr anchor="t">
            <a:normAutofit/>
          </a:bodyPr>
          <a:lstStyle>
            <a:lvl1pPr marL="0" indent="0" algn="ctr">
              <a:lnSpc>
                <a:spcPct val="100000"/>
              </a:lnSpc>
              <a:buNone/>
              <a:defRPr sz="1500" b="1" i="0" cap="all" spc="300" baseline="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a:xfrm>
            <a:off x="808893" y="6375679"/>
            <a:ext cx="1747292" cy="348462"/>
          </a:xfrm>
        </p:spPr>
        <p:txBody>
          <a:bodyPr/>
          <a:lstStyle>
            <a:lvl1pPr>
              <a:defRPr baseline="0">
                <a:solidFill>
                  <a:schemeClr val="accent1">
                    <a:lumMod val="50000"/>
                  </a:schemeClr>
                </a:solidFill>
              </a:defRPr>
            </a:lvl1pPr>
          </a:lstStyle>
          <a:p>
            <a:fld id="{4CEF5B1F-9473-4D30-8D13-F009243EE8CD}" type="datetimeFigureOut">
              <a:rPr lang="en-US" smtClean="0"/>
              <a:pPr/>
              <a:t>4/16/20</a:t>
            </a:fld>
            <a:endParaRPr lang="en-US"/>
          </a:p>
        </p:txBody>
      </p:sp>
      <p:sp>
        <p:nvSpPr>
          <p:cNvPr id="5" name="Footer Placeholder 4"/>
          <p:cNvSpPr>
            <a:spLocks noGrp="1"/>
          </p:cNvSpPr>
          <p:nvPr>
            <p:ph type="ftr" sz="quarter" idx="11"/>
          </p:nvPr>
        </p:nvSpPr>
        <p:spPr>
          <a:xfrm>
            <a:off x="3135249" y="6375679"/>
            <a:ext cx="3086100" cy="345796"/>
          </a:xfrm>
        </p:spPr>
        <p:txBody>
          <a:bodyPr/>
          <a:lstStyle>
            <a:lvl1pPr>
              <a:defRPr baseline="0">
                <a:solidFill>
                  <a:schemeClr val="accent1">
                    <a:lumMod val="50000"/>
                  </a:schemeClr>
                </a:solidFill>
              </a:defRPr>
            </a:lvl1pPr>
          </a:lstStyle>
          <a:p>
            <a:endParaRPr lang="en-US"/>
          </a:p>
        </p:txBody>
      </p:sp>
      <p:sp>
        <p:nvSpPr>
          <p:cNvPr id="6" name="Slide Number Placeholder 5"/>
          <p:cNvSpPr>
            <a:spLocks noGrp="1"/>
          </p:cNvSpPr>
          <p:nvPr>
            <p:ph type="sldNum" sz="quarter" idx="12"/>
          </p:nvPr>
        </p:nvSpPr>
        <p:spPr>
          <a:xfrm>
            <a:off x="6800415" y="6375679"/>
            <a:ext cx="1747292" cy="345796"/>
          </a:xfrm>
        </p:spPr>
        <p:txBody>
          <a:bodyPr/>
          <a:lstStyle>
            <a:lvl1pPr>
              <a:defRPr baseline="0">
                <a:solidFill>
                  <a:schemeClr val="accent1">
                    <a:lumMod val="50000"/>
                  </a:schemeClr>
                </a:solidFill>
              </a:defRPr>
            </a:lvl1pPr>
          </a:lstStyle>
          <a:p>
            <a:fld id="{0813853E-FAE4-4BDA-9349-05CED9E13089}" type="slidenum">
              <a:rPr lang="en-US" smtClean="0"/>
              <a:pPr/>
              <a:t>‹#›</a:t>
            </a:fld>
            <a:endParaRPr lang="en-US"/>
          </a:p>
        </p:txBody>
      </p:sp>
      <p:sp>
        <p:nvSpPr>
          <p:cNvPr id="13" name="Rectangle 12"/>
          <p:cNvSpPr/>
          <p:nvPr/>
        </p:nvSpPr>
        <p:spPr>
          <a:xfrm>
            <a:off x="0" y="0"/>
            <a:ext cx="21259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title="left edge border"/>
          <p:cNvSpPr/>
          <p:nvPr/>
        </p:nvSpPr>
        <p:spPr>
          <a:xfrm>
            <a:off x="0" y="0"/>
            <a:ext cx="21259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5311650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EF5B1F-9473-4D30-8D13-F009243EE8CD}" type="datetimeFigureOut">
              <a:rPr lang="en-US" smtClean="0"/>
              <a:pPr/>
              <a:t>4/16/20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13853E-FAE4-4BDA-9349-05CED9E13089}" type="slidenum">
              <a:rPr lang="en-US" smtClean="0"/>
              <a:pPr/>
              <a:t>‹#›</a:t>
            </a:fld>
            <a:endParaRPr lang="en-US"/>
          </a:p>
        </p:txBody>
      </p:sp>
    </p:spTree>
    <p:extLst>
      <p:ext uri="{BB962C8B-B14F-4D97-AF65-F5344CB8AC3E}">
        <p14:creationId xmlns:p14="http://schemas.microsoft.com/office/powerpoint/2010/main" val="5103131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912" y="382386"/>
            <a:ext cx="1771930" cy="560040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942975" y="382386"/>
            <a:ext cx="5809517" cy="560040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EF5B1F-9473-4D30-8D13-F009243EE8CD}" type="datetimeFigureOut">
              <a:rPr lang="en-US" smtClean="0"/>
              <a:pPr/>
              <a:t>4/16/20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13853E-FAE4-4BDA-9349-05CED9E13089}" type="slidenum">
              <a:rPr lang="en-US" smtClean="0"/>
              <a:pPr/>
              <a:t>‹#›</a:t>
            </a:fld>
            <a:endParaRPr lang="en-US"/>
          </a:p>
        </p:txBody>
      </p:sp>
    </p:spTree>
    <p:extLst>
      <p:ext uri="{BB962C8B-B14F-4D97-AF65-F5344CB8AC3E}">
        <p14:creationId xmlns:p14="http://schemas.microsoft.com/office/powerpoint/2010/main" val="2349073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EF5B1F-9473-4D30-8D13-F009243EE8CD}" type="datetimeFigureOut">
              <a:rPr lang="en-US" smtClean="0"/>
              <a:pPr/>
              <a:t>4/16/20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13853E-FAE4-4BDA-9349-05CED9E13089}" type="slidenum">
              <a:rPr lang="en-US" smtClean="0"/>
              <a:pPr/>
              <a:t>‹#›</a:t>
            </a:fld>
            <a:endParaRPr lang="en-US"/>
          </a:p>
        </p:txBody>
      </p:sp>
    </p:spTree>
    <p:extLst>
      <p:ext uri="{BB962C8B-B14F-4D97-AF65-F5344CB8AC3E}">
        <p14:creationId xmlns:p14="http://schemas.microsoft.com/office/powerpoint/2010/main" val="2307312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11" name="Freeform 6"/>
          <p:cNvSpPr/>
          <p:nvPr/>
        </p:nvSpPr>
        <p:spPr bwMode="auto">
          <a:xfrm>
            <a:off x="1" y="0"/>
            <a:ext cx="2110979"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bg2"/>
          </a:solidFill>
          <a:ln w="0">
            <a:noFill/>
            <a:prstDash val="solid"/>
            <a:round/>
            <a:headEnd/>
            <a:tailEnd/>
          </a:ln>
        </p:spPr>
      </p:sp>
      <p:sp>
        <p:nvSpPr>
          <p:cNvPr id="2" name="Title 1"/>
          <p:cNvSpPr>
            <a:spLocks noGrp="1"/>
          </p:cNvSpPr>
          <p:nvPr>
            <p:ph type="title"/>
          </p:nvPr>
        </p:nvSpPr>
        <p:spPr>
          <a:xfrm>
            <a:off x="2432198" y="1073891"/>
            <a:ext cx="6140303" cy="4064627"/>
          </a:xfrm>
        </p:spPr>
        <p:txBody>
          <a:bodyPr anchor="b">
            <a:normAutofit/>
          </a:bodyPr>
          <a:lstStyle>
            <a:lvl1pPr>
              <a:defRPr sz="6300" spc="600"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2432198" y="5159784"/>
            <a:ext cx="5263116" cy="951135"/>
          </a:xfrm>
        </p:spPr>
        <p:txBody>
          <a:bodyPr>
            <a:normAutofit/>
          </a:bodyPr>
          <a:lstStyle>
            <a:lvl1pPr marL="0" indent="0">
              <a:lnSpc>
                <a:spcPct val="100000"/>
              </a:lnSpc>
              <a:buNone/>
              <a:defRPr sz="1500" b="1" i="0" cap="all" spc="300" baseline="0">
                <a:solidFill>
                  <a:schemeClr val="accent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2427411" y="6375679"/>
            <a:ext cx="1120460" cy="348462"/>
          </a:xfrm>
        </p:spPr>
        <p:txBody>
          <a:bodyPr/>
          <a:lstStyle>
            <a:lvl1pPr>
              <a:defRPr baseline="0">
                <a:solidFill>
                  <a:schemeClr val="tx2"/>
                </a:solidFill>
              </a:defRPr>
            </a:lvl1pPr>
          </a:lstStyle>
          <a:p>
            <a:fld id="{4CEF5B1F-9473-4D30-8D13-F009243EE8CD}" type="datetimeFigureOut">
              <a:rPr lang="en-US" smtClean="0"/>
              <a:pPr/>
              <a:t>4/16/20</a:t>
            </a:fld>
            <a:endParaRPr lang="en-US"/>
          </a:p>
        </p:txBody>
      </p:sp>
      <p:sp>
        <p:nvSpPr>
          <p:cNvPr id="5" name="Footer Placeholder 4"/>
          <p:cNvSpPr>
            <a:spLocks noGrp="1"/>
          </p:cNvSpPr>
          <p:nvPr>
            <p:ph type="ftr" sz="quarter" idx="11"/>
          </p:nvPr>
        </p:nvSpPr>
        <p:spPr>
          <a:xfrm>
            <a:off x="3959298" y="6375679"/>
            <a:ext cx="3086100" cy="345796"/>
          </a:xfrm>
        </p:spPr>
        <p:txBody>
          <a:bodyPr/>
          <a:lstStyle>
            <a:lvl1pP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7456826" y="6375679"/>
            <a:ext cx="1115675" cy="345796"/>
          </a:xfrm>
        </p:spPr>
        <p:txBody>
          <a:bodyPr/>
          <a:lstStyle>
            <a:lvl1pPr>
              <a:defRPr baseline="0">
                <a:solidFill>
                  <a:schemeClr val="tx2"/>
                </a:solidFill>
              </a:defRPr>
            </a:lvl1pPr>
          </a:lstStyle>
          <a:p>
            <a:fld id="{0813853E-FAE4-4BDA-9349-05CED9E13089}" type="slidenum">
              <a:rPr lang="en-US" smtClean="0"/>
              <a:pPr/>
              <a:t>‹#›</a:t>
            </a:fld>
            <a:endParaRPr lang="en-US"/>
          </a:p>
        </p:txBody>
      </p:sp>
      <p:sp>
        <p:nvSpPr>
          <p:cNvPr id="16" name="Freeform 11"/>
          <p:cNvSpPr/>
          <p:nvPr/>
        </p:nvSpPr>
        <p:spPr bwMode="auto">
          <a:xfrm>
            <a:off x="655787" y="0"/>
            <a:ext cx="1234679"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nvGrpSpPr>
          <p:cNvPr id="7" name="Group 6" title="left scallop shape"/>
          <p:cNvGrpSpPr/>
          <p:nvPr/>
        </p:nvGrpSpPr>
        <p:grpSpPr>
          <a:xfrm>
            <a:off x="1" y="0"/>
            <a:ext cx="2110979" cy="6858000"/>
            <a:chOff x="0" y="0"/>
            <a:chExt cx="2110979" cy="6858000"/>
          </a:xfrm>
        </p:grpSpPr>
        <p:sp>
          <p:nvSpPr>
            <p:cNvPr id="9" name="Freeform 8" title="left scallop shape"/>
            <p:cNvSpPr/>
            <p:nvPr/>
          </p:nvSpPr>
          <p:spPr bwMode="auto">
            <a:xfrm>
              <a:off x="0" y="0"/>
              <a:ext cx="2110979"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0" name="Freeform 11" title="left scallop inline"/>
            <p:cNvSpPr/>
            <p:nvPr/>
          </p:nvSpPr>
          <p:spPr bwMode="auto">
            <a:xfrm>
              <a:off x="655786" y="0"/>
              <a:ext cx="1234679"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183708328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42975" y="2286000"/>
            <a:ext cx="3593592" cy="3619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985846" y="2286000"/>
            <a:ext cx="3593592" cy="3619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CEF5B1F-9473-4D30-8D13-F009243EE8CD}" type="datetimeFigureOut">
              <a:rPr lang="en-US" smtClean="0"/>
              <a:pPr/>
              <a:t>4/16/20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13853E-FAE4-4BDA-9349-05CED9E13089}" type="slidenum">
              <a:rPr lang="en-US" smtClean="0"/>
              <a:pPr/>
              <a:t>‹#›</a:t>
            </a:fld>
            <a:endParaRPr lang="en-US"/>
          </a:p>
        </p:txBody>
      </p:sp>
    </p:spTree>
    <p:extLst>
      <p:ext uri="{BB962C8B-B14F-4D97-AF65-F5344CB8AC3E}">
        <p14:creationId xmlns:p14="http://schemas.microsoft.com/office/powerpoint/2010/main" val="2389630188"/>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42976" y="381003"/>
            <a:ext cx="7629525" cy="14935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41832" y="2199636"/>
            <a:ext cx="3611880" cy="632529"/>
          </a:xfrm>
        </p:spPr>
        <p:txBody>
          <a:bodyPr anchor="b">
            <a:noAutofit/>
          </a:bodyPr>
          <a:lstStyle>
            <a:lvl1pPr marL="0" indent="0">
              <a:lnSpc>
                <a:spcPct val="100000"/>
              </a:lnSpc>
              <a:buNone/>
              <a:defRPr sz="1800" b="1" cap="all" spc="15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941832" y="2909102"/>
            <a:ext cx="3611880" cy="29963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975398" y="2199636"/>
            <a:ext cx="3611880" cy="632529"/>
          </a:xfrm>
        </p:spPr>
        <p:txBody>
          <a:bodyPr anchor="b">
            <a:noAutofit/>
          </a:bodyPr>
          <a:lstStyle>
            <a:lvl1pPr marL="0" indent="0">
              <a:lnSpc>
                <a:spcPct val="100000"/>
              </a:lnSpc>
              <a:buNone/>
              <a:defRPr sz="1800" b="1" cap="all" spc="15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975398" y="2909102"/>
            <a:ext cx="3611880" cy="29963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CEF5B1F-9473-4D30-8D13-F009243EE8CD}" type="datetimeFigureOut">
              <a:rPr lang="en-US" smtClean="0"/>
              <a:pPr/>
              <a:t>4/16/20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13853E-FAE4-4BDA-9349-05CED9E13089}" type="slidenum">
              <a:rPr lang="en-US" smtClean="0"/>
              <a:pPr/>
              <a:t>‹#›</a:t>
            </a:fld>
            <a:endParaRPr lang="en-US"/>
          </a:p>
        </p:txBody>
      </p:sp>
    </p:spTree>
    <p:extLst>
      <p:ext uri="{BB962C8B-B14F-4D97-AF65-F5344CB8AC3E}">
        <p14:creationId xmlns:p14="http://schemas.microsoft.com/office/powerpoint/2010/main" val="2228001691"/>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CEF5B1F-9473-4D30-8D13-F009243EE8CD}" type="datetimeFigureOut">
              <a:rPr lang="en-US" smtClean="0"/>
              <a:pPr/>
              <a:t>4/16/20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13853E-FAE4-4BDA-9349-05CED9E13089}" type="slidenum">
              <a:rPr lang="en-US" smtClean="0"/>
              <a:pPr/>
              <a:t>‹#›</a:t>
            </a:fld>
            <a:endParaRPr lang="en-US"/>
          </a:p>
        </p:txBody>
      </p:sp>
    </p:spTree>
    <p:extLst>
      <p:ext uri="{BB962C8B-B14F-4D97-AF65-F5344CB8AC3E}">
        <p14:creationId xmlns:p14="http://schemas.microsoft.com/office/powerpoint/2010/main" val="26994971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5B1F-9473-4D30-8D13-F009243EE8CD}" type="datetimeFigureOut">
              <a:rPr lang="en-US" smtClean="0"/>
              <a:pPr/>
              <a:t>4/16/20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813853E-FAE4-4BDA-9349-05CED9E13089}" type="slidenum">
              <a:rPr lang="en-US" smtClean="0"/>
              <a:pPr/>
              <a:t>‹#›</a:t>
            </a:fld>
            <a:endParaRPr lang="en-US"/>
          </a:p>
        </p:txBody>
      </p:sp>
    </p:spTree>
    <p:extLst>
      <p:ext uri="{BB962C8B-B14F-4D97-AF65-F5344CB8AC3E}">
        <p14:creationId xmlns:p14="http://schemas.microsoft.com/office/powerpoint/2010/main" val="3088661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5542360" y="0"/>
            <a:ext cx="3601641"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6253414" y="457202"/>
            <a:ext cx="2319086" cy="1196671"/>
          </a:xfrm>
        </p:spPr>
        <p:txBody>
          <a:bodyPr anchor="b">
            <a:normAutofit/>
          </a:bodyPr>
          <a:lstStyle>
            <a:lvl1pPr>
              <a:lnSpc>
                <a:spcPct val="100000"/>
              </a:lnSpc>
              <a:defRPr sz="1800" b="1" i="0" cap="all" spc="225" baseline="0">
                <a:solidFill>
                  <a:schemeClr val="accent1"/>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573789" y="920377"/>
            <a:ext cx="4618814" cy="498512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53414" y="1741336"/>
            <a:ext cx="2319086" cy="4164164"/>
          </a:xfrm>
        </p:spPr>
        <p:txBody>
          <a:bodyPr>
            <a:normAutofit/>
          </a:bodyPr>
          <a:lstStyle>
            <a:lvl1pPr marL="0" indent="0">
              <a:lnSpc>
                <a:spcPct val="110000"/>
              </a:lnSpc>
              <a:spcBef>
                <a:spcPts val="1200"/>
              </a:spcBef>
              <a:buNone/>
              <a:defRPr sz="1400" baseline="0">
                <a:solidFill>
                  <a:schemeClr val="bg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573790" y="6375679"/>
            <a:ext cx="925016" cy="348462"/>
          </a:xfrm>
        </p:spPr>
        <p:txBody>
          <a:bodyPr/>
          <a:lstStyle/>
          <a:p>
            <a:fld id="{4CEF5B1F-9473-4D30-8D13-F009243EE8CD}" type="datetimeFigureOut">
              <a:rPr lang="en-US" smtClean="0"/>
              <a:pPr/>
              <a:t>4/16/20</a:t>
            </a:fld>
            <a:endParaRPr lang="en-US"/>
          </a:p>
        </p:txBody>
      </p:sp>
      <p:sp>
        <p:nvSpPr>
          <p:cNvPr id="6" name="Footer Placeholder 5"/>
          <p:cNvSpPr>
            <a:spLocks noGrp="1"/>
          </p:cNvSpPr>
          <p:nvPr>
            <p:ph type="ftr" sz="quarter" idx="11"/>
          </p:nvPr>
        </p:nvSpPr>
        <p:spPr>
          <a:xfrm>
            <a:off x="1577716" y="6375679"/>
            <a:ext cx="2611634" cy="345796"/>
          </a:xfrm>
        </p:spPr>
        <p:txBody>
          <a:bodyPr/>
          <a:lstStyle/>
          <a:p>
            <a:endParaRPr lang="en-US"/>
          </a:p>
        </p:txBody>
      </p:sp>
      <p:sp>
        <p:nvSpPr>
          <p:cNvPr id="7" name="Slide Number Placeholder 6"/>
          <p:cNvSpPr>
            <a:spLocks noGrp="1"/>
          </p:cNvSpPr>
          <p:nvPr>
            <p:ph type="sldNum" sz="quarter" idx="12"/>
          </p:nvPr>
        </p:nvSpPr>
        <p:spPr>
          <a:xfrm>
            <a:off x="4268261" y="6375679"/>
            <a:ext cx="924342" cy="345796"/>
          </a:xfrm>
        </p:spPr>
        <p:txBody>
          <a:bodyPr/>
          <a:lstStyle/>
          <a:p>
            <a:fld id="{0813853E-FAE4-4BDA-9349-05CED9E13089}" type="slidenum">
              <a:rPr lang="en-US" smtClean="0"/>
              <a:pPr/>
              <a:t>‹#›</a:t>
            </a:fld>
            <a:endParaRPr lang="en-US"/>
          </a:p>
        </p:txBody>
      </p:sp>
      <p:sp>
        <p:nvSpPr>
          <p:cNvPr id="8" name="Rectangle 7"/>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left edge border"/>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376512793"/>
      </p:ext>
    </p:extLst>
  </p:cSld>
  <p:clrMapOvr>
    <a:masterClrMapping/>
  </p:clrMapOvr>
  <p:extLst mod="1">
    <p:ext uri="{DCECCB84-F9BA-43D5-87BE-67443E8EF086}">
      <p15:sldGuideLst xmlns:p15="http://schemas.microsoft.com/office/powerpoint/2012/main">
        <p15:guide id="1" orient="horz" pos="696"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12599" y="3"/>
            <a:ext cx="5516689" cy="685799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11" name="Freeform 11" title="right scallop background shape"/>
          <p:cNvSpPr/>
          <p:nvPr/>
        </p:nvSpPr>
        <p:spPr bwMode="auto">
          <a:xfrm>
            <a:off x="5542360" y="0"/>
            <a:ext cx="3601641"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253413" y="457200"/>
            <a:ext cx="2319088" cy="1196670"/>
          </a:xfrm>
        </p:spPr>
        <p:txBody>
          <a:bodyPr anchor="b">
            <a:normAutofit/>
          </a:bodyPr>
          <a:lstStyle>
            <a:lvl1pPr>
              <a:lnSpc>
                <a:spcPct val="100000"/>
              </a:lnSpc>
              <a:defRPr sz="1800" b="1" i="0" spc="225" baseline="0">
                <a:solidFill>
                  <a:schemeClr val="accent1"/>
                </a:solidFill>
                <a:latin typeface="+mn-lt"/>
              </a:defRPr>
            </a:lvl1pPr>
          </a:lstStyle>
          <a:p>
            <a:r>
              <a:rPr lang="en-US"/>
              <a:t>Click to edit Master title style</a:t>
            </a:r>
            <a:endParaRPr lang="en-US" dirty="0"/>
          </a:p>
        </p:txBody>
      </p:sp>
      <p:sp>
        <p:nvSpPr>
          <p:cNvPr id="4" name="Text Placeholder 3"/>
          <p:cNvSpPr>
            <a:spLocks noGrp="1"/>
          </p:cNvSpPr>
          <p:nvPr>
            <p:ph type="body" sz="half" idx="2"/>
          </p:nvPr>
        </p:nvSpPr>
        <p:spPr>
          <a:xfrm>
            <a:off x="6253413" y="1741336"/>
            <a:ext cx="2319088" cy="4164164"/>
          </a:xfrm>
        </p:spPr>
        <p:txBody>
          <a:bodyPr>
            <a:normAutofit/>
          </a:bodyPr>
          <a:lstStyle>
            <a:lvl1pPr marL="0" indent="0">
              <a:lnSpc>
                <a:spcPct val="110000"/>
              </a:lnSpc>
              <a:spcBef>
                <a:spcPts val="1200"/>
              </a:spcBef>
              <a:buNone/>
              <a:defRPr sz="1400" baseline="0">
                <a:solidFill>
                  <a:schemeClr val="bg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574463" y="6375679"/>
            <a:ext cx="924342" cy="348462"/>
          </a:xfrm>
        </p:spPr>
        <p:txBody>
          <a:bodyPr/>
          <a:lstStyle/>
          <a:p>
            <a:fld id="{4CEF5B1F-9473-4D30-8D13-F009243EE8CD}" type="datetimeFigureOut">
              <a:rPr lang="en-US" smtClean="0"/>
              <a:pPr/>
              <a:t>4/16/20</a:t>
            </a:fld>
            <a:endParaRPr lang="en-US"/>
          </a:p>
        </p:txBody>
      </p:sp>
      <p:sp>
        <p:nvSpPr>
          <p:cNvPr id="6" name="Footer Placeholder 5"/>
          <p:cNvSpPr>
            <a:spLocks noGrp="1"/>
          </p:cNvSpPr>
          <p:nvPr>
            <p:ph type="ftr" sz="quarter" idx="11"/>
          </p:nvPr>
        </p:nvSpPr>
        <p:spPr>
          <a:xfrm>
            <a:off x="1577716" y="6375679"/>
            <a:ext cx="2611634" cy="345796"/>
          </a:xfrm>
        </p:spPr>
        <p:txBody>
          <a:bodyPr/>
          <a:lstStyle/>
          <a:p>
            <a:endParaRPr lang="en-US"/>
          </a:p>
        </p:txBody>
      </p:sp>
      <p:sp>
        <p:nvSpPr>
          <p:cNvPr id="7" name="Slide Number Placeholder 6"/>
          <p:cNvSpPr>
            <a:spLocks noGrp="1"/>
          </p:cNvSpPr>
          <p:nvPr>
            <p:ph type="sldNum" sz="quarter" idx="12"/>
          </p:nvPr>
        </p:nvSpPr>
        <p:spPr>
          <a:xfrm>
            <a:off x="4256153" y="6375679"/>
            <a:ext cx="947460" cy="345796"/>
          </a:xfrm>
        </p:spPr>
        <p:txBody>
          <a:bodyPr/>
          <a:lstStyle/>
          <a:p>
            <a:fld id="{0813853E-FAE4-4BDA-9349-05CED9E13089}" type="slidenum">
              <a:rPr lang="en-US" smtClean="0"/>
              <a:pPr/>
              <a:t>‹#›</a:t>
            </a:fld>
            <a:endParaRPr lang="en-US"/>
          </a:p>
        </p:txBody>
      </p:sp>
      <p:sp>
        <p:nvSpPr>
          <p:cNvPr id="13" name="Rectangle 12" title="left edge border"/>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2885880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38758" y="382385"/>
            <a:ext cx="7633742" cy="149213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938758" y="2286004"/>
            <a:ext cx="7633742" cy="359359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38758" y="6375679"/>
            <a:ext cx="1747292" cy="348462"/>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fld id="{4CEF5B1F-9473-4D30-8D13-F009243EE8CD}" type="datetimeFigureOut">
              <a:rPr lang="en-US" smtClean="0"/>
              <a:pPr/>
              <a:t>4/16/20</a:t>
            </a:fld>
            <a:endParaRPr lang="en-US"/>
          </a:p>
        </p:txBody>
      </p:sp>
      <p:sp>
        <p:nvSpPr>
          <p:cNvPr id="5" name="Footer Placeholder 4"/>
          <p:cNvSpPr>
            <a:spLocks noGrp="1"/>
          </p:cNvSpPr>
          <p:nvPr>
            <p:ph type="ftr" sz="quarter" idx="3"/>
          </p:nvPr>
        </p:nvSpPr>
        <p:spPr>
          <a:xfrm>
            <a:off x="3028950" y="6375679"/>
            <a:ext cx="3086100" cy="345796"/>
          </a:xfrm>
          <a:prstGeom prst="rect">
            <a:avLst/>
          </a:prstGeom>
        </p:spPr>
        <p:txBody>
          <a:bodyPr vert="horz" lIns="91440" tIns="45720" rIns="91440" bIns="45720" rtlCol="0" anchor="ctr"/>
          <a:lstStyle>
            <a:lvl1pPr algn="ctr">
              <a:defRPr sz="10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6457952" y="6375679"/>
            <a:ext cx="2114549" cy="345796"/>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0813853E-FAE4-4BDA-9349-05CED9E13089}" type="slidenum">
              <a:rPr lang="en-US" smtClean="0"/>
              <a:pPr/>
              <a:t>‹#›</a:t>
            </a:fld>
            <a:endParaRPr lang="en-US"/>
          </a:p>
        </p:txBody>
      </p:sp>
      <p:sp>
        <p:nvSpPr>
          <p:cNvPr id="12" name="Rectangle 11"/>
          <p:cNvSpPr/>
          <p:nvPr/>
        </p:nvSpPr>
        <p:spPr>
          <a:xfrm>
            <a:off x="8931402"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title="right edge border"/>
          <p:cNvSpPr/>
          <p:nvPr/>
        </p:nvSpPr>
        <p:spPr>
          <a:xfrm>
            <a:off x="8931402"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Freeform 5"/>
          <p:cNvSpPr/>
          <p:nvPr/>
        </p:nvSpPr>
        <p:spPr bwMode="auto">
          <a:xfrm>
            <a:off x="2" y="0"/>
            <a:ext cx="679090" cy="6858000"/>
          </a:xfrm>
          <a:custGeom>
            <a:avLst/>
            <a:gdLst/>
            <a:ahLst/>
            <a:cxnLst/>
            <a:rect l="0" t="0" r="r" b="b"/>
            <a:pathLst>
              <a:path w="211" h="2160">
                <a:moveTo>
                  <a:pt x="155" y="1728"/>
                </a:moveTo>
                <a:cubicBezTo>
                  <a:pt x="155" y="1620"/>
                  <a:pt x="211" y="1620"/>
                  <a:pt x="211" y="1512"/>
                </a:cubicBezTo>
                <a:cubicBezTo>
                  <a:pt x="211" y="1404"/>
                  <a:pt x="155" y="1404"/>
                  <a:pt x="155" y="1296"/>
                </a:cubicBezTo>
                <a:cubicBezTo>
                  <a:pt x="155" y="1188"/>
                  <a:pt x="211" y="1188"/>
                  <a:pt x="211" y="1080"/>
                </a:cubicBezTo>
                <a:cubicBezTo>
                  <a:pt x="211" y="972"/>
                  <a:pt x="155" y="972"/>
                  <a:pt x="155" y="864"/>
                </a:cubicBezTo>
                <a:cubicBezTo>
                  <a:pt x="155" y="756"/>
                  <a:pt x="211" y="756"/>
                  <a:pt x="211" y="648"/>
                </a:cubicBezTo>
                <a:cubicBezTo>
                  <a:pt x="211" y="540"/>
                  <a:pt x="155" y="540"/>
                  <a:pt x="155" y="432"/>
                </a:cubicBezTo>
                <a:cubicBezTo>
                  <a:pt x="155" y="324"/>
                  <a:pt x="211" y="324"/>
                  <a:pt x="211" y="216"/>
                </a:cubicBezTo>
                <a:cubicBezTo>
                  <a:pt x="211" y="108"/>
                  <a:pt x="155" y="108"/>
                  <a:pt x="155" y="0"/>
                </a:cubicBezTo>
                <a:cubicBezTo>
                  <a:pt x="0" y="0"/>
                  <a:pt x="0" y="0"/>
                  <a:pt x="0" y="0"/>
                </a:cubicBezTo>
                <a:cubicBezTo>
                  <a:pt x="0" y="2160"/>
                  <a:pt x="0" y="2160"/>
                  <a:pt x="0" y="2160"/>
                </a:cubicBezTo>
                <a:cubicBezTo>
                  <a:pt x="155" y="2160"/>
                  <a:pt x="155" y="2160"/>
                  <a:pt x="155" y="2160"/>
                </a:cubicBezTo>
                <a:cubicBezTo>
                  <a:pt x="155" y="2052"/>
                  <a:pt x="211" y="2052"/>
                  <a:pt x="211" y="1944"/>
                </a:cubicBezTo>
                <a:cubicBezTo>
                  <a:pt x="211" y="1836"/>
                  <a:pt x="155" y="1836"/>
                  <a:pt x="155" y="1728"/>
                </a:cubicBezTo>
                <a:close/>
              </a:path>
            </a:pathLst>
          </a:custGeom>
          <a:solidFill>
            <a:schemeClr val="tx2"/>
          </a:solidFill>
          <a:ln>
            <a:noFill/>
          </a:ln>
        </p:spPr>
      </p:sp>
    </p:spTree>
    <p:extLst>
      <p:ext uri="{BB962C8B-B14F-4D97-AF65-F5344CB8AC3E}">
        <p14:creationId xmlns:p14="http://schemas.microsoft.com/office/powerpoint/2010/main" val="4108704974"/>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l" defTabSz="685800" rtl="0" eaLnBrk="1" latinLnBrk="0" hangingPunct="1">
        <a:lnSpc>
          <a:spcPct val="90000"/>
        </a:lnSpc>
        <a:spcBef>
          <a:spcPct val="0"/>
        </a:spcBef>
        <a:buNone/>
        <a:defRPr sz="5100" kern="1200" cap="all" spc="150" baseline="0">
          <a:solidFill>
            <a:schemeClr val="tx2"/>
          </a:solidFill>
          <a:latin typeface="+mj-lt"/>
          <a:ea typeface="+mj-ea"/>
          <a:cs typeface="+mj-cs"/>
        </a:defRPr>
      </a:lvl1pPr>
    </p:titleStyle>
    <p:bodyStyle>
      <a:lvl1pPr marL="228600" indent="-228600" algn="l" defTabSz="6858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6858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6858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92" userDrawn="1">
          <p15:clr>
            <a:srgbClr val="F26B43"/>
          </p15:clr>
        </p15:guide>
        <p15:guide id="2" pos="7200" userDrawn="1">
          <p15:clr>
            <a:srgbClr val="F26B43"/>
          </p15:clr>
        </p15:guide>
        <p15:guide id="0" pos="594" userDrawn="1">
          <p15:clr>
            <a:srgbClr val="F26B43"/>
          </p15:clr>
        </p15:guide>
        <p15:guide id="3" pos="5400" userDrawn="1">
          <p15:clr>
            <a:srgbClr val="F26B43"/>
          </p15:clr>
        </p15:guide>
        <p15:guide id="4" orient="horz" pos="4008" userDrawn="1">
          <p15:clr>
            <a:srgbClr val="F26B43"/>
          </p15:clr>
        </p15:guide>
        <p15:guide id="5" orient="horz" pos="1440" userDrawn="1">
          <p15:clr>
            <a:srgbClr val="F26B43"/>
          </p15:clr>
        </p15:guide>
        <p15:guide id="6" orient="horz" pos="3720" userDrawn="1">
          <p15:clr>
            <a:srgbClr val="F26B43"/>
          </p15:clr>
        </p15:guide>
        <p15:guide id="7" orient="horz" pos="2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hyperlink" Target="mailto:medadmit@uci.edu" TargetMode="External"/><Relationship Id="rId7"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g"/><Relationship Id="rId4" Type="http://schemas.openxmlformats.org/officeDocument/2006/relationships/hyperlink" Target="http://www.meded.uci.edu/admissions" TargetMode="External"/><Relationship Id="rId9" Type="http://schemas.openxmlformats.org/officeDocument/2006/relationships/image" Target="../media/image13.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aamc.org/student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aamc.org/students/applying/mcat/"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76400" y="1752600"/>
            <a:ext cx="6172200" cy="2690943"/>
          </a:xfrm>
        </p:spPr>
        <p:txBody>
          <a:bodyPr>
            <a:noAutofit/>
          </a:bodyPr>
          <a:lstStyle/>
          <a:p>
            <a:pPr algn="ctr"/>
            <a:r>
              <a:rPr lang="en-US" sz="3200" b="1" i="1" dirty="0">
                <a:effectLst>
                  <a:outerShdw blurRad="38100" dist="38100" dir="2700000" algn="tl">
                    <a:srgbClr val="000000">
                      <a:alpha val="43137"/>
                    </a:srgbClr>
                  </a:outerShdw>
                </a:effectLst>
                <a:latin typeface="Book Antiqua" panose="02040602050305030304" pitchFamily="18" charset="0"/>
              </a:rPr>
              <a:t>Demystifying </a:t>
            </a:r>
            <a:br>
              <a:rPr lang="en-US" sz="3200" b="1" i="1" dirty="0">
                <a:effectLst>
                  <a:outerShdw blurRad="38100" dist="38100" dir="2700000" algn="tl">
                    <a:srgbClr val="000000">
                      <a:alpha val="43137"/>
                    </a:srgbClr>
                  </a:outerShdw>
                </a:effectLst>
                <a:latin typeface="Book Antiqua" panose="02040602050305030304" pitchFamily="18" charset="0"/>
              </a:rPr>
            </a:br>
            <a:r>
              <a:rPr lang="en-US" sz="3200" b="1" i="1" dirty="0">
                <a:effectLst>
                  <a:outerShdw blurRad="38100" dist="38100" dir="2700000" algn="tl">
                    <a:srgbClr val="000000">
                      <a:alpha val="43137"/>
                    </a:srgbClr>
                  </a:outerShdw>
                </a:effectLst>
                <a:latin typeface="Book Antiqua" panose="02040602050305030304" pitchFamily="18" charset="0"/>
              </a:rPr>
              <a:t>the </a:t>
            </a:r>
            <a:br>
              <a:rPr lang="en-US" sz="3200" b="1" i="1" dirty="0">
                <a:effectLst>
                  <a:outerShdw blurRad="38100" dist="38100" dir="2700000" algn="tl">
                    <a:srgbClr val="000000">
                      <a:alpha val="43137"/>
                    </a:srgbClr>
                  </a:outerShdw>
                </a:effectLst>
                <a:latin typeface="Book Antiqua" panose="02040602050305030304" pitchFamily="18" charset="0"/>
              </a:rPr>
            </a:br>
            <a:r>
              <a:rPr lang="en-US" sz="3200" b="1" i="1" dirty="0">
                <a:effectLst>
                  <a:outerShdw blurRad="38100" dist="38100" dir="2700000" algn="tl">
                    <a:srgbClr val="000000">
                      <a:alpha val="43137"/>
                    </a:srgbClr>
                  </a:outerShdw>
                </a:effectLst>
                <a:latin typeface="Book Antiqua" panose="02040602050305030304" pitchFamily="18" charset="0"/>
              </a:rPr>
              <a:t>Medical School Admissions Process</a:t>
            </a:r>
          </a:p>
        </p:txBody>
      </p:sp>
      <p:sp>
        <p:nvSpPr>
          <p:cNvPr id="3" name="Subtitle 2"/>
          <p:cNvSpPr>
            <a:spLocks noGrp="1"/>
          </p:cNvSpPr>
          <p:nvPr>
            <p:ph type="subTitle" idx="1"/>
          </p:nvPr>
        </p:nvSpPr>
        <p:spPr>
          <a:xfrm>
            <a:off x="762000" y="5867400"/>
            <a:ext cx="7772400" cy="961622"/>
          </a:xfrm>
        </p:spPr>
        <p:txBody>
          <a:bodyPr>
            <a:normAutofit lnSpcReduction="10000"/>
          </a:bodyPr>
          <a:lstStyle/>
          <a:p>
            <a:r>
              <a:rPr lang="en-US" sz="1700" u="sng" dirty="0"/>
              <a:t>Andrea G. Gonzalez</a:t>
            </a:r>
          </a:p>
          <a:p>
            <a:r>
              <a:rPr lang="en-US" dirty="0"/>
              <a:t>Admissions Counselor</a:t>
            </a:r>
          </a:p>
          <a:p>
            <a:r>
              <a:rPr lang="en-US" dirty="0"/>
              <a:t>Diversity &amp; Inclusion Coordinator</a:t>
            </a:r>
          </a:p>
          <a:p>
            <a:endParaRPr lang="en-US" b="1" dirty="0"/>
          </a:p>
        </p:txBody>
      </p:sp>
      <p:sp>
        <p:nvSpPr>
          <p:cNvPr id="5" name="TextBox 4"/>
          <p:cNvSpPr txBox="1"/>
          <p:nvPr/>
        </p:nvSpPr>
        <p:spPr>
          <a:xfrm>
            <a:off x="2362200" y="4419600"/>
            <a:ext cx="4591050" cy="830997"/>
          </a:xfrm>
          <a:prstGeom prst="rect">
            <a:avLst/>
          </a:prstGeom>
          <a:noFill/>
        </p:spPr>
        <p:txBody>
          <a:bodyPr wrap="square" rtlCol="0">
            <a:spAutoFit/>
          </a:bodyPr>
          <a:lstStyle/>
          <a:p>
            <a:pPr algn="ctr"/>
            <a:r>
              <a:rPr lang="en-US" sz="2400" i="1" dirty="0">
                <a:latin typeface="Book Antiqua" panose="02040602050305030304" pitchFamily="18" charset="0"/>
              </a:rPr>
              <a:t>Insider Scoop on a Competitive Application</a:t>
            </a:r>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t="1" b="33920"/>
          <a:stretch/>
        </p:blipFill>
        <p:spPr>
          <a:xfrm>
            <a:off x="2188459" y="228600"/>
            <a:ext cx="4919482" cy="4572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a:t>Academic Background</a:t>
            </a:r>
          </a:p>
        </p:txBody>
      </p:sp>
      <p:sp>
        <p:nvSpPr>
          <p:cNvPr id="2" name="Content Placeholder 1"/>
          <p:cNvSpPr>
            <a:spLocks noGrp="1"/>
          </p:cNvSpPr>
          <p:nvPr>
            <p:ph idx="1"/>
          </p:nvPr>
        </p:nvSpPr>
        <p:spPr>
          <a:xfrm>
            <a:off x="938758" y="1600200"/>
            <a:ext cx="8610600" cy="4462272"/>
          </a:xfrm>
        </p:spPr>
        <p:txBody>
          <a:bodyPr>
            <a:normAutofit/>
          </a:bodyPr>
          <a:lstStyle/>
          <a:p>
            <a:r>
              <a:rPr lang="en-US" dirty="0"/>
              <a:t>Science GPA vs. Cumulative GPA</a:t>
            </a:r>
          </a:p>
          <a:p>
            <a:pPr lvl="1"/>
            <a:r>
              <a:rPr lang="en-US" dirty="0"/>
              <a:t>Science (BCPM)</a:t>
            </a:r>
          </a:p>
          <a:p>
            <a:pPr lvl="2"/>
            <a:r>
              <a:rPr lang="en-US" dirty="0"/>
              <a:t>Biology, Chemistry, Physics and Math GPA</a:t>
            </a:r>
          </a:p>
          <a:p>
            <a:pPr lvl="1"/>
            <a:r>
              <a:rPr lang="en-US" dirty="0"/>
              <a:t>Cumulative GPA</a:t>
            </a:r>
          </a:p>
          <a:p>
            <a:r>
              <a:rPr lang="en-US" dirty="0"/>
              <a:t>Major</a:t>
            </a:r>
          </a:p>
          <a:p>
            <a:pPr lvl="1"/>
            <a:r>
              <a:rPr lang="en-US" dirty="0"/>
              <a:t>Show a strong foundation of science courses </a:t>
            </a:r>
          </a:p>
          <a:p>
            <a:r>
              <a:rPr lang="en-US" dirty="0"/>
              <a:t>Academic Patterns</a:t>
            </a:r>
          </a:p>
          <a:p>
            <a:r>
              <a:rPr lang="en-US" dirty="0"/>
              <a:t>Gap Year(s)</a:t>
            </a:r>
          </a:p>
          <a:p>
            <a:r>
              <a:rPr lang="en-US" dirty="0"/>
              <a:t>Classes after Undergraduate Degree</a:t>
            </a:r>
          </a:p>
          <a:p>
            <a:r>
              <a:rPr lang="en-US" dirty="0"/>
              <a:t>Postbaccalaureate Program vs Master’s Program</a:t>
            </a:r>
          </a:p>
        </p:txBody>
      </p:sp>
    </p:spTree>
    <p:extLst>
      <p:ext uri="{BB962C8B-B14F-4D97-AF65-F5344CB8AC3E}">
        <p14:creationId xmlns:p14="http://schemas.microsoft.com/office/powerpoint/2010/main" val="31008112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a:t>Activities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66656912"/>
              </p:ext>
            </p:extLst>
          </p:nvPr>
        </p:nvGraphicFramePr>
        <p:xfrm>
          <a:off x="938213" y="1676404"/>
          <a:ext cx="7634288" cy="4724395"/>
        </p:xfrm>
        <a:graphic>
          <a:graphicData uri="http://schemas.openxmlformats.org/drawingml/2006/table">
            <a:tbl>
              <a:tblPr firstRow="1" bandRow="1">
                <a:tableStyleId>{5C22544A-7EE6-4342-B048-85BDC9FD1C3A}</a:tableStyleId>
              </a:tblPr>
              <a:tblGrid>
                <a:gridCol w="2262011">
                  <a:extLst>
                    <a:ext uri="{9D8B030D-6E8A-4147-A177-3AD203B41FA5}">
                      <a16:colId xmlns:a16="http://schemas.microsoft.com/office/drawing/2014/main" val="1834318950"/>
                    </a:ext>
                  </a:extLst>
                </a:gridCol>
                <a:gridCol w="5372277">
                  <a:extLst>
                    <a:ext uri="{9D8B030D-6E8A-4147-A177-3AD203B41FA5}">
                      <a16:colId xmlns:a16="http://schemas.microsoft.com/office/drawing/2014/main" val="1457012796"/>
                    </a:ext>
                  </a:extLst>
                </a:gridCol>
              </a:tblGrid>
              <a:tr h="612577">
                <a:tc>
                  <a:txBody>
                    <a:bodyPr/>
                    <a:lstStyle/>
                    <a:p>
                      <a:pPr algn="ctr"/>
                      <a:r>
                        <a:rPr lang="en-US" sz="1800" dirty="0"/>
                        <a:t>Experience</a:t>
                      </a:r>
                    </a:p>
                  </a:txBody>
                  <a:tcPr marL="84824" marR="84824"/>
                </a:tc>
                <a:tc>
                  <a:txBody>
                    <a:bodyPr/>
                    <a:lstStyle/>
                    <a:p>
                      <a:pPr algn="ctr"/>
                      <a:r>
                        <a:rPr lang="en-US" sz="1800" dirty="0"/>
                        <a:t> Examples</a:t>
                      </a:r>
                    </a:p>
                  </a:txBody>
                  <a:tcPr marL="84824" marR="84824"/>
                </a:tc>
                <a:extLst>
                  <a:ext uri="{0D108BD9-81ED-4DB2-BD59-A6C34878D82A}">
                    <a16:rowId xmlns:a16="http://schemas.microsoft.com/office/drawing/2014/main" val="1218064498"/>
                  </a:ext>
                </a:extLst>
              </a:tr>
              <a:tr h="612577">
                <a:tc>
                  <a:txBody>
                    <a:bodyPr/>
                    <a:lstStyle/>
                    <a:p>
                      <a:r>
                        <a:rPr lang="en-US" sz="1600" dirty="0"/>
                        <a:t>Research</a:t>
                      </a:r>
                    </a:p>
                  </a:txBody>
                  <a:tcPr marL="84824" marR="84824"/>
                </a:tc>
                <a:tc>
                  <a:txBody>
                    <a:bodyPr/>
                    <a:lstStyle/>
                    <a:p>
                      <a:r>
                        <a:rPr lang="en-US" sz="1600" dirty="0"/>
                        <a:t>Wet Labs, Social Research, Individual Research</a:t>
                      </a:r>
                    </a:p>
                  </a:txBody>
                  <a:tcPr marL="84824" marR="84824"/>
                </a:tc>
                <a:extLst>
                  <a:ext uri="{0D108BD9-81ED-4DB2-BD59-A6C34878D82A}">
                    <a16:rowId xmlns:a16="http://schemas.microsoft.com/office/drawing/2014/main" val="3973557970"/>
                  </a:ext>
                </a:extLst>
              </a:tr>
              <a:tr h="612577">
                <a:tc>
                  <a:txBody>
                    <a:bodyPr/>
                    <a:lstStyle/>
                    <a:p>
                      <a:r>
                        <a:rPr lang="en-US" sz="1600" dirty="0"/>
                        <a:t>Clinical</a:t>
                      </a:r>
                    </a:p>
                  </a:txBody>
                  <a:tcPr marL="84824" marR="84824"/>
                </a:tc>
                <a:tc>
                  <a:txBody>
                    <a:bodyPr/>
                    <a:lstStyle/>
                    <a:p>
                      <a:r>
                        <a:rPr lang="en-US" sz="1600" dirty="0"/>
                        <a:t>EMT,</a:t>
                      </a:r>
                      <a:r>
                        <a:rPr lang="en-US" sz="1600" baseline="0" dirty="0"/>
                        <a:t> CNA, Shadowing, Scribing, direct patient interaction</a:t>
                      </a:r>
                      <a:endParaRPr lang="en-US" sz="1600" dirty="0"/>
                    </a:p>
                  </a:txBody>
                  <a:tcPr marL="84824" marR="84824"/>
                </a:tc>
                <a:extLst>
                  <a:ext uri="{0D108BD9-81ED-4DB2-BD59-A6C34878D82A}">
                    <a16:rowId xmlns:a16="http://schemas.microsoft.com/office/drawing/2014/main" val="3658524425"/>
                  </a:ext>
                </a:extLst>
              </a:tr>
              <a:tr h="830755">
                <a:tc>
                  <a:txBody>
                    <a:bodyPr/>
                    <a:lstStyle/>
                    <a:p>
                      <a:r>
                        <a:rPr lang="en-US" sz="1600" dirty="0"/>
                        <a:t>Community</a:t>
                      </a:r>
                      <a:r>
                        <a:rPr lang="en-US" sz="1600" baseline="0" dirty="0"/>
                        <a:t> Service</a:t>
                      </a:r>
                      <a:endParaRPr lang="en-US" sz="1600" dirty="0"/>
                    </a:p>
                  </a:txBody>
                  <a:tcPr marL="84824" marR="84824"/>
                </a:tc>
                <a:tc>
                  <a:txBody>
                    <a:bodyPr/>
                    <a:lstStyle/>
                    <a:p>
                      <a:r>
                        <a:rPr lang="en-US" sz="1600" dirty="0"/>
                        <a:t>Local</a:t>
                      </a:r>
                      <a:r>
                        <a:rPr lang="en-US" sz="1600" baseline="0" dirty="0"/>
                        <a:t> Shelters, nonprofit organizations, service done through campus organizations</a:t>
                      </a:r>
                      <a:endParaRPr lang="en-US" sz="1600" dirty="0"/>
                    </a:p>
                  </a:txBody>
                  <a:tcPr marL="84824" marR="84824"/>
                </a:tc>
                <a:extLst>
                  <a:ext uri="{0D108BD9-81ED-4DB2-BD59-A6C34878D82A}">
                    <a16:rowId xmlns:a16="http://schemas.microsoft.com/office/drawing/2014/main" val="2956215627"/>
                  </a:ext>
                </a:extLst>
              </a:tr>
              <a:tr h="612577">
                <a:tc>
                  <a:txBody>
                    <a:bodyPr/>
                    <a:lstStyle/>
                    <a:p>
                      <a:r>
                        <a:rPr lang="en-US" sz="1600" dirty="0"/>
                        <a:t>Extracurricular</a:t>
                      </a:r>
                      <a:r>
                        <a:rPr lang="en-US" sz="1600" baseline="0" dirty="0"/>
                        <a:t> Activities</a:t>
                      </a:r>
                      <a:endParaRPr lang="en-US" sz="1600" dirty="0"/>
                    </a:p>
                  </a:txBody>
                  <a:tcPr marL="84824" marR="84824"/>
                </a:tc>
                <a:tc>
                  <a:txBody>
                    <a:bodyPr/>
                    <a:lstStyle/>
                    <a:p>
                      <a:r>
                        <a:rPr lang="en-US" sz="1600" dirty="0"/>
                        <a:t>Sports,</a:t>
                      </a:r>
                      <a:r>
                        <a:rPr lang="en-US" sz="1600" baseline="0" dirty="0"/>
                        <a:t> Hobbies, Chorus Practice, Art, Editor, Etc. </a:t>
                      </a:r>
                      <a:endParaRPr lang="en-US" sz="1600" dirty="0"/>
                    </a:p>
                  </a:txBody>
                  <a:tcPr marL="84824" marR="84824"/>
                </a:tc>
                <a:extLst>
                  <a:ext uri="{0D108BD9-81ED-4DB2-BD59-A6C34878D82A}">
                    <a16:rowId xmlns:a16="http://schemas.microsoft.com/office/drawing/2014/main" val="164259609"/>
                  </a:ext>
                </a:extLst>
              </a:tr>
              <a:tr h="612577">
                <a:tc>
                  <a:txBody>
                    <a:bodyPr/>
                    <a:lstStyle/>
                    <a:p>
                      <a:r>
                        <a:rPr lang="en-US" sz="1600" dirty="0"/>
                        <a:t>Work Experiences</a:t>
                      </a:r>
                    </a:p>
                  </a:txBody>
                  <a:tcPr marL="84824" marR="84824"/>
                </a:tc>
                <a:tc>
                  <a:txBody>
                    <a:bodyPr/>
                    <a:lstStyle/>
                    <a:p>
                      <a:r>
                        <a:rPr lang="en-US" sz="1600" dirty="0"/>
                        <a:t>Jobs do</a:t>
                      </a:r>
                      <a:r>
                        <a:rPr lang="en-US" sz="1600" baseline="0" dirty="0"/>
                        <a:t> not need to be related to medicine</a:t>
                      </a:r>
                      <a:endParaRPr lang="en-US" sz="1600" dirty="0"/>
                    </a:p>
                  </a:txBody>
                  <a:tcPr marL="84824" marR="84824"/>
                </a:tc>
                <a:extLst>
                  <a:ext uri="{0D108BD9-81ED-4DB2-BD59-A6C34878D82A}">
                    <a16:rowId xmlns:a16="http://schemas.microsoft.com/office/drawing/2014/main" val="1843774545"/>
                  </a:ext>
                </a:extLst>
              </a:tr>
              <a:tr h="830755">
                <a:tc>
                  <a:txBody>
                    <a:bodyPr/>
                    <a:lstStyle/>
                    <a:p>
                      <a:r>
                        <a:rPr lang="en-US" sz="1600" dirty="0"/>
                        <a:t>Life Experience</a:t>
                      </a:r>
                    </a:p>
                  </a:txBody>
                  <a:tcPr marL="84824" marR="84824"/>
                </a:tc>
                <a:tc>
                  <a:txBody>
                    <a:bodyPr/>
                    <a:lstStyle/>
                    <a:p>
                      <a:r>
                        <a:rPr lang="en-US" sz="1600" dirty="0"/>
                        <a:t>Unique life experiences such</a:t>
                      </a:r>
                      <a:r>
                        <a:rPr lang="en-US" sz="1600" baseline="0" dirty="0"/>
                        <a:t> as non-traditional, 1</a:t>
                      </a:r>
                      <a:r>
                        <a:rPr lang="en-US" sz="1600" baseline="30000" dirty="0"/>
                        <a:t>st</a:t>
                      </a:r>
                      <a:r>
                        <a:rPr lang="en-US" sz="1600" baseline="0" dirty="0"/>
                        <a:t> generation, personal or financial hardships, Leadership roles</a:t>
                      </a:r>
                    </a:p>
                  </a:txBody>
                  <a:tcPr marL="84824" marR="84824"/>
                </a:tc>
                <a:extLst>
                  <a:ext uri="{0D108BD9-81ED-4DB2-BD59-A6C34878D82A}">
                    <a16:rowId xmlns:a16="http://schemas.microsoft.com/office/drawing/2014/main" val="1748586296"/>
                  </a:ext>
                </a:extLst>
              </a:tr>
            </a:tbl>
          </a:graphicData>
        </a:graphic>
      </p:graphicFrame>
    </p:spTree>
    <p:extLst>
      <p:ext uri="{BB962C8B-B14F-4D97-AF65-F5344CB8AC3E}">
        <p14:creationId xmlns:p14="http://schemas.microsoft.com/office/powerpoint/2010/main" val="19564667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Activities</a:t>
            </a:r>
          </a:p>
        </p:txBody>
      </p:sp>
      <p:sp>
        <p:nvSpPr>
          <p:cNvPr id="3" name="Content Placeholder 2"/>
          <p:cNvSpPr>
            <a:spLocks noGrp="1"/>
          </p:cNvSpPr>
          <p:nvPr>
            <p:ph idx="1"/>
          </p:nvPr>
        </p:nvSpPr>
        <p:spPr>
          <a:xfrm>
            <a:off x="762000" y="1344743"/>
            <a:ext cx="4061722" cy="5257800"/>
          </a:xfrm>
        </p:spPr>
        <p:txBody>
          <a:bodyPr>
            <a:normAutofit/>
          </a:bodyPr>
          <a:lstStyle/>
          <a:p>
            <a:r>
              <a:rPr lang="en-US" dirty="0"/>
              <a:t>Things to consider:</a:t>
            </a:r>
          </a:p>
          <a:p>
            <a:pPr lvl="1"/>
            <a:r>
              <a:rPr lang="en-US" dirty="0"/>
              <a:t>What experiences to write about?</a:t>
            </a:r>
          </a:p>
          <a:p>
            <a:pPr lvl="1"/>
            <a:r>
              <a:rPr lang="en-US" dirty="0"/>
              <a:t>When to start counting?</a:t>
            </a:r>
          </a:p>
          <a:p>
            <a:pPr lvl="1"/>
            <a:r>
              <a:rPr lang="en-US" dirty="0"/>
              <a:t>Longevity</a:t>
            </a:r>
          </a:p>
          <a:p>
            <a:pPr lvl="1"/>
            <a:r>
              <a:rPr lang="en-US" dirty="0"/>
              <a:t>Quality vs. Quantity of Activities </a:t>
            </a:r>
          </a:p>
          <a:p>
            <a:pPr lvl="1"/>
            <a:r>
              <a:rPr lang="en-US" dirty="0"/>
              <a:t>Hours</a:t>
            </a:r>
          </a:p>
          <a:p>
            <a:pPr lvl="1"/>
            <a:r>
              <a:rPr lang="en-US" dirty="0"/>
              <a:t>Describing experiences </a:t>
            </a:r>
          </a:p>
        </p:txBody>
      </p:sp>
      <p:pic>
        <p:nvPicPr>
          <p:cNvPr id="5" name="Picture 4">
            <a:extLst>
              <a:ext uri="{FF2B5EF4-FFF2-40B4-BE49-F238E27FC236}">
                <a16:creationId xmlns:a16="http://schemas.microsoft.com/office/drawing/2014/main" id="{50ABD7BB-12D2-6B48-880F-CB6CD8EA204F}"/>
              </a:ext>
            </a:extLst>
          </p:cNvPr>
          <p:cNvPicPr>
            <a:picLocks noChangeAspect="1"/>
          </p:cNvPicPr>
          <p:nvPr/>
        </p:nvPicPr>
        <p:blipFill>
          <a:blip r:embed="rId3"/>
          <a:stretch>
            <a:fillRect/>
          </a:stretch>
        </p:blipFill>
        <p:spPr>
          <a:xfrm>
            <a:off x="1752600" y="4477147"/>
            <a:ext cx="6462811" cy="2286000"/>
          </a:xfrm>
          <a:prstGeom prst="rect">
            <a:avLst/>
          </a:prstGeom>
        </p:spPr>
      </p:pic>
      <p:pic>
        <p:nvPicPr>
          <p:cNvPr id="6" name="Picture 5">
            <a:extLst>
              <a:ext uri="{FF2B5EF4-FFF2-40B4-BE49-F238E27FC236}">
                <a16:creationId xmlns:a16="http://schemas.microsoft.com/office/drawing/2014/main" id="{F717E93F-0A1F-6F41-8335-EB9554DCA482}"/>
              </a:ext>
            </a:extLst>
          </p:cNvPr>
          <p:cNvPicPr>
            <a:picLocks noChangeAspect="1"/>
          </p:cNvPicPr>
          <p:nvPr/>
        </p:nvPicPr>
        <p:blipFill>
          <a:blip r:embed="rId4"/>
          <a:stretch>
            <a:fillRect/>
          </a:stretch>
        </p:blipFill>
        <p:spPr>
          <a:xfrm>
            <a:off x="4823722" y="1592705"/>
            <a:ext cx="3391689" cy="2380938"/>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Letters of Recommendation</a:t>
            </a:r>
          </a:p>
        </p:txBody>
      </p:sp>
      <p:sp>
        <p:nvSpPr>
          <p:cNvPr id="3" name="Content Placeholder 2"/>
          <p:cNvSpPr>
            <a:spLocks noGrp="1"/>
          </p:cNvSpPr>
          <p:nvPr>
            <p:ph idx="1"/>
          </p:nvPr>
        </p:nvSpPr>
        <p:spPr>
          <a:xfrm>
            <a:off x="944854" y="1880615"/>
            <a:ext cx="8382000" cy="4525963"/>
          </a:xfrm>
        </p:spPr>
        <p:txBody>
          <a:bodyPr>
            <a:normAutofit/>
          </a:bodyPr>
          <a:lstStyle/>
          <a:p>
            <a:r>
              <a:rPr lang="en-US" dirty="0"/>
              <a:t>Who is the writer?</a:t>
            </a:r>
          </a:p>
          <a:p>
            <a:r>
              <a:rPr lang="en-US" dirty="0"/>
              <a:t>Science professors vs. other professors?</a:t>
            </a:r>
          </a:p>
          <a:p>
            <a:r>
              <a:rPr lang="en-US" dirty="0"/>
              <a:t>Research mentor/principal investigator</a:t>
            </a:r>
          </a:p>
          <a:p>
            <a:r>
              <a:rPr lang="en-US" dirty="0"/>
              <a:t>Clinical mentor</a:t>
            </a:r>
          </a:p>
          <a:p>
            <a:r>
              <a:rPr lang="en-US" dirty="0"/>
              <a:t>Coach</a:t>
            </a:r>
          </a:p>
          <a:p>
            <a:r>
              <a:rPr lang="en-US" dirty="0"/>
              <a:t>Supervisor</a:t>
            </a:r>
          </a:p>
          <a:p>
            <a:r>
              <a:rPr lang="en-US" dirty="0"/>
              <a:t>Who else?</a:t>
            </a:r>
          </a:p>
          <a:p>
            <a:r>
              <a:rPr lang="en-US" dirty="0"/>
              <a:t>How to select?</a:t>
            </a:r>
          </a:p>
          <a:p>
            <a:r>
              <a:rPr lang="en-US" dirty="0"/>
              <a:t>How to get the best letter of recommendation?</a:t>
            </a:r>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Personal Statement</a:t>
            </a:r>
          </a:p>
        </p:txBody>
      </p:sp>
      <p:sp>
        <p:nvSpPr>
          <p:cNvPr id="3" name="Content Placeholder 2"/>
          <p:cNvSpPr>
            <a:spLocks noGrp="1"/>
          </p:cNvSpPr>
          <p:nvPr>
            <p:ph idx="1"/>
          </p:nvPr>
        </p:nvSpPr>
        <p:spPr>
          <a:xfrm>
            <a:off x="838200" y="1447802"/>
            <a:ext cx="7633742" cy="3593591"/>
          </a:xfrm>
        </p:spPr>
        <p:txBody>
          <a:bodyPr/>
          <a:lstStyle/>
          <a:p>
            <a:r>
              <a:rPr lang="en-US" dirty="0"/>
              <a:t>What to write about?</a:t>
            </a:r>
          </a:p>
          <a:p>
            <a:r>
              <a:rPr lang="en-US" dirty="0"/>
              <a:t>What should the message be?</a:t>
            </a:r>
          </a:p>
        </p:txBody>
      </p:sp>
      <p:sp>
        <p:nvSpPr>
          <p:cNvPr id="4" name="TextBox 3"/>
          <p:cNvSpPr txBox="1"/>
          <p:nvPr/>
        </p:nvSpPr>
        <p:spPr>
          <a:xfrm>
            <a:off x="1981200" y="2819400"/>
            <a:ext cx="6019800" cy="3754874"/>
          </a:xfrm>
          <a:prstGeom prst="rect">
            <a:avLst/>
          </a:prstGeom>
          <a:noFill/>
        </p:spPr>
        <p:txBody>
          <a:bodyPr wrap="square" rtlCol="0">
            <a:spAutoFit/>
          </a:bodyPr>
          <a:lstStyle/>
          <a:p>
            <a:pPr algn="ctr"/>
            <a:r>
              <a:rPr lang="en-US" sz="2000" b="1" dirty="0"/>
              <a:t>Sample Topics:</a:t>
            </a:r>
            <a:br>
              <a:rPr lang="en-US" sz="2000" dirty="0"/>
            </a:br>
            <a:br>
              <a:rPr lang="en-US" sz="2000" dirty="0"/>
            </a:br>
            <a:r>
              <a:rPr lang="en-US" sz="2000" dirty="0"/>
              <a:t>An experience that changed or challenged your perspective about pursuing a </a:t>
            </a:r>
          </a:p>
          <a:p>
            <a:pPr algn="ctr"/>
            <a:r>
              <a:rPr lang="en-US" sz="2000" dirty="0"/>
              <a:t>career in medicine</a:t>
            </a:r>
            <a:br>
              <a:rPr lang="en-US" sz="2000" dirty="0"/>
            </a:br>
            <a:br>
              <a:rPr lang="en-US" sz="2000" dirty="0"/>
            </a:br>
            <a:r>
              <a:rPr lang="en-US" sz="2000" dirty="0"/>
              <a:t>A challenging or transformative </a:t>
            </a:r>
          </a:p>
          <a:p>
            <a:pPr algn="ctr"/>
            <a:r>
              <a:rPr lang="en-US" sz="2000" dirty="0"/>
              <a:t>personal experience</a:t>
            </a:r>
            <a:br>
              <a:rPr lang="en-US" sz="2000" dirty="0"/>
            </a:br>
            <a:br>
              <a:rPr lang="en-US" sz="2000" dirty="0"/>
            </a:br>
            <a:r>
              <a:rPr lang="en-US" sz="2000" dirty="0"/>
              <a:t>A summation of your academic, research, volunteer, and or clinical experience/exposure.</a:t>
            </a:r>
            <a:br>
              <a:rPr lang="en-US" dirty="0"/>
            </a:b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a:t>Common Mistakes</a:t>
            </a:r>
          </a:p>
        </p:txBody>
      </p:sp>
      <p:sp>
        <p:nvSpPr>
          <p:cNvPr id="2" name="Content Placeholder 1"/>
          <p:cNvSpPr>
            <a:spLocks noGrp="1"/>
          </p:cNvSpPr>
          <p:nvPr>
            <p:ph idx="1"/>
          </p:nvPr>
        </p:nvSpPr>
        <p:spPr/>
        <p:txBody>
          <a:bodyPr/>
          <a:lstStyle/>
          <a:p>
            <a:r>
              <a:rPr lang="en-US" dirty="0"/>
              <a:t>Using an inactive email address</a:t>
            </a:r>
          </a:p>
          <a:p>
            <a:r>
              <a:rPr lang="en-US" dirty="0"/>
              <a:t>Rushing through the secondary applications</a:t>
            </a:r>
          </a:p>
          <a:p>
            <a:r>
              <a:rPr lang="en-US" dirty="0"/>
              <a:t>Taking too long to send back your secondary applications</a:t>
            </a:r>
          </a:p>
          <a:p>
            <a:r>
              <a:rPr lang="en-US" dirty="0"/>
              <a:t>Sending applications without proof reading </a:t>
            </a:r>
          </a:p>
          <a:p>
            <a:r>
              <a:rPr lang="en-US" dirty="0"/>
              <a:t>Traveling to a remote location during the interview season</a:t>
            </a:r>
          </a:p>
          <a:p>
            <a:r>
              <a:rPr lang="en-US" dirty="0"/>
              <a:t>Asking for letters of recommendation too late</a:t>
            </a:r>
          </a:p>
          <a:p>
            <a:r>
              <a:rPr lang="en-US" dirty="0"/>
              <a:t>Not researching the schools you are applying to</a:t>
            </a:r>
          </a:p>
          <a:p>
            <a:endParaRPr lang="en-US" dirty="0"/>
          </a:p>
        </p:txBody>
      </p:sp>
    </p:spTree>
    <p:extLst>
      <p:ext uri="{BB962C8B-B14F-4D97-AF65-F5344CB8AC3E}">
        <p14:creationId xmlns:p14="http://schemas.microsoft.com/office/powerpoint/2010/main" val="16675750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Final Thoughts</a:t>
            </a:r>
          </a:p>
        </p:txBody>
      </p:sp>
      <p:sp>
        <p:nvSpPr>
          <p:cNvPr id="3" name="Content Placeholder 2"/>
          <p:cNvSpPr>
            <a:spLocks noGrp="1"/>
          </p:cNvSpPr>
          <p:nvPr>
            <p:ph idx="1"/>
          </p:nvPr>
        </p:nvSpPr>
        <p:spPr>
          <a:xfrm>
            <a:off x="905230" y="1981202"/>
            <a:ext cx="7633742" cy="3593591"/>
          </a:xfrm>
        </p:spPr>
        <p:txBody>
          <a:bodyPr>
            <a:normAutofit lnSpcReduction="10000"/>
          </a:bodyPr>
          <a:lstStyle/>
          <a:p>
            <a:pPr algn="ctr">
              <a:buNone/>
            </a:pPr>
            <a:endParaRPr lang="en-US" dirty="0"/>
          </a:p>
          <a:p>
            <a:pPr algn="ctr">
              <a:buNone/>
            </a:pPr>
            <a:r>
              <a:rPr lang="en-US" sz="6600" dirty="0"/>
              <a:t>Apply only when </a:t>
            </a:r>
            <a:r>
              <a:rPr lang="en-US" sz="6600" b="1" u="sng" dirty="0">
                <a:solidFill>
                  <a:schemeClr val="accent5">
                    <a:lumMod val="50000"/>
                  </a:schemeClr>
                </a:solidFill>
                <a:effectLst>
                  <a:outerShdw blurRad="38100" dist="38100" dir="2700000" algn="tl">
                    <a:srgbClr val="000000">
                      <a:alpha val="43137"/>
                    </a:srgbClr>
                  </a:outerShdw>
                </a:effectLst>
              </a:rPr>
              <a:t>YOU</a:t>
            </a:r>
            <a:r>
              <a:rPr lang="en-US" sz="6600" b="1" dirty="0">
                <a:solidFill>
                  <a:schemeClr val="accent5">
                    <a:lumMod val="50000"/>
                  </a:schemeClr>
                </a:solidFill>
                <a:effectLst>
                  <a:outerShdw blurRad="38100" dist="38100" dir="2700000" algn="tl">
                    <a:srgbClr val="000000">
                      <a:alpha val="43137"/>
                    </a:srgbClr>
                  </a:outerShdw>
                </a:effectLst>
              </a:rPr>
              <a:t> </a:t>
            </a:r>
          </a:p>
          <a:p>
            <a:pPr algn="ctr">
              <a:buNone/>
            </a:pPr>
            <a:r>
              <a:rPr lang="en-US" sz="6600" dirty="0"/>
              <a:t>are ready!!!!</a:t>
            </a:r>
          </a:p>
        </p:txBody>
      </p:sp>
    </p:spTree>
    <p:extLst>
      <p:ext uri="{BB962C8B-B14F-4D97-AF65-F5344CB8AC3E}">
        <p14:creationId xmlns:p14="http://schemas.microsoft.com/office/powerpoint/2010/main" val="23400075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UC Irvine Office of Admissions</a:t>
            </a:r>
          </a:p>
        </p:txBody>
      </p:sp>
      <p:sp>
        <p:nvSpPr>
          <p:cNvPr id="3" name="Content Placeholder 2"/>
          <p:cNvSpPr>
            <a:spLocks noGrp="1"/>
          </p:cNvSpPr>
          <p:nvPr>
            <p:ph idx="1"/>
          </p:nvPr>
        </p:nvSpPr>
        <p:spPr/>
        <p:txBody>
          <a:bodyPr/>
          <a:lstStyle/>
          <a:p>
            <a:r>
              <a:rPr lang="en-US" dirty="0"/>
              <a:t>949-824-5388</a:t>
            </a:r>
          </a:p>
          <a:p>
            <a:r>
              <a:rPr lang="en-US" dirty="0">
                <a:hlinkClick r:id="rId3"/>
              </a:rPr>
              <a:t>medadmit@uci.edu</a:t>
            </a:r>
            <a:endParaRPr lang="en-US" dirty="0"/>
          </a:p>
          <a:p>
            <a:r>
              <a:rPr lang="en-US" dirty="0">
                <a:hlinkClick r:id="rId4"/>
              </a:rPr>
              <a:t>www.meded.uci.edu/admissions</a:t>
            </a:r>
            <a:endParaRPr lang="en-US" dirty="0"/>
          </a:p>
          <a:p>
            <a:pPr marL="109728" indent="0">
              <a:buNone/>
            </a:pPr>
            <a:endParaRPr lang="en-US" dirty="0"/>
          </a:p>
        </p:txBody>
      </p:sp>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5930453" y="4224928"/>
            <a:ext cx="1166813" cy="147796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3075" name="Picture 3" descr="Ross, Sarah_150x19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76942" y="4235450"/>
            <a:ext cx="1168400" cy="147955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3077" name="Picture 5" descr="Worsham, Ursula 150x19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22119" y="4234259"/>
            <a:ext cx="1168400" cy="1479550"/>
          </a:xfrm>
          <a:prstGeom prst="ellipse">
            <a:avLst/>
          </a:prstGeom>
          <a:ln w="63500" cap="rnd">
            <a:solidFill>
              <a:srgbClr val="333333"/>
            </a:solidFill>
          </a:ln>
          <a:effectLst>
            <a:outerShdw dist="35921" dir="2700000" algn="ctr" rotWithShape="0">
              <a:srgbClr val="D6ECFF"/>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281348" y="6146226"/>
            <a:ext cx="5461000" cy="369332"/>
          </a:xfrm>
          <a:prstGeom prst="rect">
            <a:avLst/>
          </a:prstGeom>
          <a:noFill/>
        </p:spPr>
        <p:txBody>
          <a:bodyPr wrap="square" rtlCol="0">
            <a:spAutoFit/>
          </a:bodyPr>
          <a:lstStyle/>
          <a:p>
            <a:r>
              <a:rPr lang="en-US" dirty="0">
                <a:solidFill>
                  <a:schemeClr val="accent3"/>
                </a:solidFill>
              </a:rPr>
              <a:t>UC Irvine School of Medicine Admissions Team</a:t>
            </a:r>
          </a:p>
        </p:txBody>
      </p:sp>
      <p:pic>
        <p:nvPicPr>
          <p:cNvPr id="5" name="Picture 4"/>
          <p:cNvPicPr>
            <a:picLocks noChangeAspect="1"/>
          </p:cNvPicPr>
          <p:nvPr/>
        </p:nvPicPr>
        <p:blipFill>
          <a:blip r:embed="rId8"/>
          <a:stretch>
            <a:fillRect/>
          </a:stretch>
        </p:blipFill>
        <p:spPr>
          <a:xfrm>
            <a:off x="7582375" y="4198910"/>
            <a:ext cx="1180627" cy="151490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26" name="Picture 2" desc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99378" y="4214010"/>
            <a:ext cx="1184053" cy="149980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19010" y="167640"/>
            <a:ext cx="8229600" cy="899160"/>
          </a:xfrm>
        </p:spPr>
        <p:txBody>
          <a:bodyPr>
            <a:normAutofit/>
          </a:bodyPr>
          <a:lstStyle/>
          <a:p>
            <a:pPr algn="ctr"/>
            <a:r>
              <a:rPr lang="en-US" dirty="0"/>
              <a:t>Myths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50882770"/>
              </p:ext>
            </p:extLst>
          </p:nvPr>
        </p:nvGraphicFramePr>
        <p:xfrm>
          <a:off x="752360" y="1219200"/>
          <a:ext cx="7962900" cy="5379654"/>
        </p:xfrm>
        <a:graphic>
          <a:graphicData uri="http://schemas.openxmlformats.org/drawingml/2006/table">
            <a:tbl>
              <a:tblPr firstRow="1" bandRow="1">
                <a:tableStyleId>{5C22544A-7EE6-4342-B048-85BDC9FD1C3A}</a:tableStyleId>
              </a:tblPr>
              <a:tblGrid>
                <a:gridCol w="2752840">
                  <a:extLst>
                    <a:ext uri="{9D8B030D-6E8A-4147-A177-3AD203B41FA5}">
                      <a16:colId xmlns:a16="http://schemas.microsoft.com/office/drawing/2014/main" val="2953541478"/>
                    </a:ext>
                  </a:extLst>
                </a:gridCol>
                <a:gridCol w="5210060">
                  <a:extLst>
                    <a:ext uri="{9D8B030D-6E8A-4147-A177-3AD203B41FA5}">
                      <a16:colId xmlns:a16="http://schemas.microsoft.com/office/drawing/2014/main" val="3687756013"/>
                    </a:ext>
                  </a:extLst>
                </a:gridCol>
              </a:tblGrid>
              <a:tr h="369246">
                <a:tc>
                  <a:txBody>
                    <a:bodyPr/>
                    <a:lstStyle/>
                    <a:p>
                      <a:pPr algn="ctr"/>
                      <a:r>
                        <a:rPr lang="en-US" sz="1600" dirty="0"/>
                        <a:t>Myths</a:t>
                      </a:r>
                    </a:p>
                  </a:txBody>
                  <a:tcPr/>
                </a:tc>
                <a:tc>
                  <a:txBody>
                    <a:bodyPr/>
                    <a:lstStyle/>
                    <a:p>
                      <a:pPr algn="ctr"/>
                      <a:r>
                        <a:rPr lang="en-US" sz="1600" dirty="0"/>
                        <a:t>Truths</a:t>
                      </a:r>
                    </a:p>
                  </a:txBody>
                  <a:tcPr/>
                </a:tc>
                <a:extLst>
                  <a:ext uri="{0D108BD9-81ED-4DB2-BD59-A6C34878D82A}">
                    <a16:rowId xmlns:a16="http://schemas.microsoft.com/office/drawing/2014/main" val="3491077228"/>
                  </a:ext>
                </a:extLst>
              </a:tr>
              <a:tr h="1527969">
                <a:tc>
                  <a:txBody>
                    <a:bodyPr/>
                    <a:lstStyle/>
                    <a:p>
                      <a:r>
                        <a:rPr lang="en-US" sz="1600" dirty="0"/>
                        <a:t>“If I have a stro</a:t>
                      </a:r>
                      <a:r>
                        <a:rPr lang="en-US" sz="1600" baseline="0" dirty="0"/>
                        <a:t>ng GPA and MCAT Scores, I am guaranteed admissions”</a:t>
                      </a:r>
                      <a:endParaRPr lang="en-US" sz="1600" dirty="0"/>
                    </a:p>
                  </a:txBody>
                  <a:tcPr/>
                </a:tc>
                <a:tc>
                  <a:txBody>
                    <a:bodyPr/>
                    <a:lstStyle/>
                    <a:p>
                      <a:r>
                        <a:rPr kumimoji="0" lang="en-US" sz="1800" b="0" i="0" kern="1200" dirty="0">
                          <a:solidFill>
                            <a:schemeClr val="dk1"/>
                          </a:solidFill>
                          <a:effectLst/>
                          <a:latin typeface="+mn-lt"/>
                          <a:ea typeface="+mn-ea"/>
                          <a:cs typeface="+mn-cs"/>
                        </a:rPr>
                        <a:t>Grades and scores play a large role in your application</a:t>
                      </a:r>
                      <a:r>
                        <a:rPr kumimoji="0" lang="en-US" sz="1800" b="0" i="0" kern="1200" baseline="0" dirty="0">
                          <a:solidFill>
                            <a:schemeClr val="dk1"/>
                          </a:solidFill>
                          <a:effectLst/>
                          <a:latin typeface="+mn-lt"/>
                          <a:ea typeface="+mn-ea"/>
                          <a:cs typeface="+mn-cs"/>
                        </a:rPr>
                        <a:t> but </a:t>
                      </a:r>
                      <a:r>
                        <a:rPr kumimoji="0" lang="en-US" sz="1800" b="0" i="0" kern="1200" dirty="0">
                          <a:solidFill>
                            <a:schemeClr val="dk1"/>
                          </a:solidFill>
                          <a:effectLst/>
                          <a:latin typeface="+mn-lt"/>
                          <a:ea typeface="+mn-ea"/>
                          <a:cs typeface="+mn-cs"/>
                        </a:rPr>
                        <a:t>medical schools are also interested in who you are, why you want to be a physician, and whether or not you have a clue about what being a doctor is really like. </a:t>
                      </a:r>
                      <a:endParaRPr lang="en-US" sz="1800" b="0" i="0" dirty="0"/>
                    </a:p>
                  </a:txBody>
                  <a:tcPr/>
                </a:tc>
                <a:extLst>
                  <a:ext uri="{0D108BD9-81ED-4DB2-BD59-A6C34878D82A}">
                    <a16:rowId xmlns:a16="http://schemas.microsoft.com/office/drawing/2014/main" val="4039881868"/>
                  </a:ext>
                </a:extLst>
              </a:tr>
              <a:tr h="713100">
                <a:tc>
                  <a:txBody>
                    <a:bodyPr/>
                    <a:lstStyle/>
                    <a:p>
                      <a:r>
                        <a:rPr lang="en-US" sz="1600" dirty="0"/>
                        <a:t>“I have to be a</a:t>
                      </a:r>
                      <a:r>
                        <a:rPr lang="en-US" sz="1600" baseline="0" dirty="0"/>
                        <a:t> science major to get in” </a:t>
                      </a:r>
                      <a:endParaRPr lang="en-US" sz="1600" dirty="0"/>
                    </a:p>
                  </a:txBody>
                  <a:tcPr/>
                </a:tc>
                <a:tc>
                  <a:txBody>
                    <a:bodyPr/>
                    <a:lstStyle/>
                    <a:p>
                      <a:r>
                        <a:rPr lang="en-US" sz="1600" dirty="0"/>
                        <a:t>You</a:t>
                      </a:r>
                      <a:r>
                        <a:rPr lang="en-US" sz="1600" baseline="0" dirty="0"/>
                        <a:t> can major in any subject. It is important that you show your strengths in the science</a:t>
                      </a:r>
                      <a:endParaRPr lang="en-US" sz="1600" dirty="0"/>
                    </a:p>
                  </a:txBody>
                  <a:tcPr/>
                </a:tc>
                <a:extLst>
                  <a:ext uri="{0D108BD9-81ED-4DB2-BD59-A6C34878D82A}">
                    <a16:rowId xmlns:a16="http://schemas.microsoft.com/office/drawing/2014/main" val="3865932444"/>
                  </a:ext>
                </a:extLst>
              </a:tr>
              <a:tr h="923113">
                <a:tc>
                  <a:txBody>
                    <a:bodyPr/>
                    <a:lstStyle/>
                    <a:p>
                      <a:r>
                        <a:rPr lang="en-US" sz="1600" dirty="0"/>
                        <a:t>“ I have to be in the</a:t>
                      </a:r>
                      <a:r>
                        <a:rPr lang="en-US" sz="1600" baseline="0" dirty="0"/>
                        <a:t> toughest science major” </a:t>
                      </a:r>
                      <a:endParaRPr lang="en-US" sz="1600" dirty="0"/>
                    </a:p>
                  </a:txBody>
                  <a:tcPr/>
                </a:tc>
                <a:tc>
                  <a:txBody>
                    <a:bodyPr/>
                    <a:lstStyle/>
                    <a:p>
                      <a:r>
                        <a:rPr kumimoji="0" lang="en-US" sz="1600" b="0" i="0" kern="1200" dirty="0">
                          <a:solidFill>
                            <a:schemeClr val="dk1"/>
                          </a:solidFill>
                          <a:effectLst/>
                          <a:latin typeface="+mn-lt"/>
                          <a:ea typeface="+mn-ea"/>
                          <a:cs typeface="+mn-cs"/>
                        </a:rPr>
                        <a:t>No matter how interesting or convenient a major is, do not choose it if it is too difficult for you. </a:t>
                      </a:r>
                    </a:p>
                  </a:txBody>
                  <a:tcPr/>
                </a:tc>
                <a:extLst>
                  <a:ext uri="{0D108BD9-81ED-4DB2-BD59-A6C34878D82A}">
                    <a16:rowId xmlns:a16="http://schemas.microsoft.com/office/drawing/2014/main" val="1562495431"/>
                  </a:ext>
                </a:extLst>
              </a:tr>
              <a:tr h="923113">
                <a:tc>
                  <a:txBody>
                    <a:bodyPr/>
                    <a:lstStyle/>
                    <a:p>
                      <a:r>
                        <a:rPr lang="en-US" sz="1600" dirty="0"/>
                        <a:t>“I must get into medical school right after I graduate”</a:t>
                      </a:r>
                    </a:p>
                  </a:txBody>
                  <a:tcPr/>
                </a:tc>
                <a:tc>
                  <a:txBody>
                    <a:bodyPr/>
                    <a:lstStyle/>
                    <a:p>
                      <a:r>
                        <a:rPr kumimoji="0" lang="en-US" sz="1600" b="0" i="0" kern="1200" dirty="0">
                          <a:solidFill>
                            <a:schemeClr val="dk1"/>
                          </a:solidFill>
                          <a:effectLst/>
                          <a:latin typeface="+mn-lt"/>
                          <a:ea typeface="+mn-ea"/>
                          <a:cs typeface="+mn-cs"/>
                        </a:rPr>
                        <a:t>It is common for many applicants</a:t>
                      </a:r>
                      <a:r>
                        <a:rPr kumimoji="0" lang="en-US" sz="1600" b="0" i="0" kern="1200" baseline="0" dirty="0">
                          <a:solidFill>
                            <a:schemeClr val="dk1"/>
                          </a:solidFill>
                          <a:effectLst/>
                          <a:latin typeface="+mn-lt"/>
                          <a:ea typeface="+mn-ea"/>
                          <a:cs typeface="+mn-cs"/>
                        </a:rPr>
                        <a:t> to take gap year(s) to focus on strengthening application</a:t>
                      </a:r>
                      <a:endParaRPr kumimoji="0" lang="en-US" sz="1600" b="0" i="0" kern="1200" dirty="0">
                        <a:solidFill>
                          <a:schemeClr val="dk1"/>
                        </a:solidFill>
                        <a:effectLst/>
                        <a:latin typeface="+mn-lt"/>
                        <a:ea typeface="+mn-ea"/>
                        <a:cs typeface="+mn-cs"/>
                      </a:endParaRPr>
                    </a:p>
                  </a:txBody>
                  <a:tcPr/>
                </a:tc>
                <a:extLst>
                  <a:ext uri="{0D108BD9-81ED-4DB2-BD59-A6C34878D82A}">
                    <a16:rowId xmlns:a16="http://schemas.microsoft.com/office/drawing/2014/main" val="3837697873"/>
                  </a:ext>
                </a:extLst>
              </a:tr>
              <a:tr h="923113">
                <a:tc>
                  <a:txBody>
                    <a:bodyPr/>
                    <a:lstStyle/>
                    <a:p>
                      <a:r>
                        <a:rPr lang="en-US" sz="1600" dirty="0"/>
                        <a:t>“I</a:t>
                      </a:r>
                      <a:r>
                        <a:rPr lang="en-US" sz="1600" baseline="0" dirty="0"/>
                        <a:t> am non traditional or career changer, its too late for me” </a:t>
                      </a:r>
                      <a:endParaRPr lang="en-US" sz="1600" dirty="0"/>
                    </a:p>
                  </a:txBody>
                  <a:tcPr/>
                </a:tc>
                <a:tc>
                  <a:txBody>
                    <a:bodyPr/>
                    <a:lstStyle/>
                    <a:p>
                      <a:r>
                        <a:rPr kumimoji="0" lang="en-US" sz="1600" b="0" i="0" kern="1200" dirty="0">
                          <a:solidFill>
                            <a:schemeClr val="dk1"/>
                          </a:solidFill>
                          <a:effectLst/>
                          <a:latin typeface="+mn-lt"/>
                          <a:ea typeface="+mn-ea"/>
                          <a:cs typeface="+mn-cs"/>
                        </a:rPr>
                        <a:t>Showcase</a:t>
                      </a:r>
                      <a:r>
                        <a:rPr kumimoji="0" lang="en-US" sz="1600" b="0" i="0" kern="1200" baseline="0" dirty="0">
                          <a:solidFill>
                            <a:schemeClr val="dk1"/>
                          </a:solidFill>
                          <a:effectLst/>
                          <a:latin typeface="+mn-lt"/>
                          <a:ea typeface="+mn-ea"/>
                          <a:cs typeface="+mn-cs"/>
                        </a:rPr>
                        <a:t> your life experiences and motivations that have lead you to find a new path into medicine </a:t>
                      </a:r>
                      <a:endParaRPr kumimoji="0" lang="en-US" sz="1600" b="0" i="0" kern="1200" dirty="0">
                        <a:solidFill>
                          <a:schemeClr val="dk1"/>
                        </a:solidFill>
                        <a:effectLst/>
                        <a:latin typeface="+mn-lt"/>
                        <a:ea typeface="+mn-ea"/>
                        <a:cs typeface="+mn-cs"/>
                      </a:endParaRPr>
                    </a:p>
                  </a:txBody>
                  <a:tcPr/>
                </a:tc>
                <a:extLst>
                  <a:ext uri="{0D108BD9-81ED-4DB2-BD59-A6C34878D82A}">
                    <a16:rowId xmlns:a16="http://schemas.microsoft.com/office/drawing/2014/main" val="925471788"/>
                  </a:ext>
                </a:extLst>
              </a:tr>
            </a:tbl>
          </a:graphicData>
        </a:graphic>
      </p:graphicFrame>
    </p:spTree>
    <p:extLst>
      <p:ext uri="{BB962C8B-B14F-4D97-AF65-F5344CB8AC3E}">
        <p14:creationId xmlns:p14="http://schemas.microsoft.com/office/powerpoint/2010/main" val="31767658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Where to Start</a:t>
            </a:r>
          </a:p>
        </p:txBody>
      </p:sp>
      <p:sp>
        <p:nvSpPr>
          <p:cNvPr id="3" name="Content Placeholder 2"/>
          <p:cNvSpPr>
            <a:spLocks noGrp="1"/>
          </p:cNvSpPr>
          <p:nvPr>
            <p:ph idx="1"/>
          </p:nvPr>
        </p:nvSpPr>
        <p:spPr>
          <a:xfrm>
            <a:off x="938758" y="1219200"/>
            <a:ext cx="7900442" cy="3581400"/>
          </a:xfrm>
        </p:spPr>
        <p:txBody>
          <a:bodyPr>
            <a:normAutofit/>
          </a:bodyPr>
          <a:lstStyle/>
          <a:p>
            <a:r>
              <a:rPr lang="en-US" sz="2600" dirty="0"/>
              <a:t>The Association of American Colleges (AAMC): </a:t>
            </a:r>
            <a:r>
              <a:rPr lang="en-US" sz="2600" dirty="0">
                <a:hlinkClick r:id="rId3"/>
              </a:rPr>
              <a:t>https://www.aamc.org/students/</a:t>
            </a:r>
            <a:endParaRPr lang="en-US" sz="2600" dirty="0"/>
          </a:p>
          <a:p>
            <a:pPr lvl="1"/>
            <a:r>
              <a:rPr lang="en-US" sz="2600" dirty="0"/>
              <a:t>Provides resources for prospective students</a:t>
            </a:r>
          </a:p>
          <a:p>
            <a:pPr lvl="2"/>
            <a:r>
              <a:rPr lang="en-US" dirty="0"/>
              <a:t>How to apply</a:t>
            </a:r>
          </a:p>
          <a:p>
            <a:pPr lvl="2"/>
            <a:r>
              <a:rPr lang="en-US" dirty="0"/>
              <a:t>Costs</a:t>
            </a:r>
          </a:p>
          <a:p>
            <a:pPr lvl="2"/>
            <a:r>
              <a:rPr lang="en-US" dirty="0"/>
              <a:t>MCAT</a:t>
            </a:r>
          </a:p>
          <a:p>
            <a:pPr lvl="2"/>
            <a:r>
              <a:rPr lang="en-US" b="1" dirty="0"/>
              <a:t>MSAR-Medical School Admissions Requirements</a:t>
            </a:r>
          </a:p>
          <a:p>
            <a:r>
              <a:rPr lang="en-US" sz="2400" dirty="0"/>
              <a:t>American College Admissions Application Service (AMCAS)</a:t>
            </a:r>
          </a:p>
          <a:p>
            <a:endParaRPr lang="en-US" sz="2400" dirty="0"/>
          </a:p>
        </p:txBody>
      </p:sp>
      <p:pic>
        <p:nvPicPr>
          <p:cNvPr id="4" name="Picture 3">
            <a:extLst>
              <a:ext uri="{FF2B5EF4-FFF2-40B4-BE49-F238E27FC236}">
                <a16:creationId xmlns:a16="http://schemas.microsoft.com/office/drawing/2014/main" id="{70E025EF-15A3-D945-BEBE-6DA0892A012C}"/>
              </a:ext>
            </a:extLst>
          </p:cNvPr>
          <p:cNvPicPr>
            <a:picLocks noChangeAspect="1"/>
          </p:cNvPicPr>
          <p:nvPr/>
        </p:nvPicPr>
        <p:blipFill>
          <a:blip r:embed="rId4"/>
          <a:stretch>
            <a:fillRect/>
          </a:stretch>
        </p:blipFill>
        <p:spPr>
          <a:xfrm>
            <a:off x="2118492" y="4638207"/>
            <a:ext cx="5274274" cy="2219793"/>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AMCAS Applications</a:t>
            </a:r>
          </a:p>
        </p:txBody>
      </p:sp>
      <p:sp>
        <p:nvSpPr>
          <p:cNvPr id="3" name="Content Placeholder 2"/>
          <p:cNvSpPr>
            <a:spLocks noGrp="1"/>
          </p:cNvSpPr>
          <p:nvPr>
            <p:ph idx="1"/>
          </p:nvPr>
        </p:nvSpPr>
        <p:spPr>
          <a:xfrm>
            <a:off x="599891" y="1388608"/>
            <a:ext cx="4581710" cy="5265295"/>
          </a:xfrm>
        </p:spPr>
        <p:txBody>
          <a:bodyPr>
            <a:normAutofit/>
          </a:bodyPr>
          <a:lstStyle/>
          <a:p>
            <a:pPr algn="ctr">
              <a:buNone/>
            </a:pPr>
            <a:r>
              <a:rPr lang="en-US" sz="2400" dirty="0"/>
              <a:t>APPLICANTS Applied through AMCAS</a:t>
            </a:r>
          </a:p>
          <a:p>
            <a:pPr algn="ctr">
              <a:buNone/>
            </a:pPr>
            <a:r>
              <a:rPr lang="en-US" sz="2400" b="1" dirty="0">
                <a:solidFill>
                  <a:srgbClr val="00B0F0"/>
                </a:solidFill>
              </a:rPr>
              <a:t>Approx. 53,371</a:t>
            </a:r>
          </a:p>
          <a:p>
            <a:pPr algn="ctr">
              <a:buNone/>
            </a:pPr>
            <a:r>
              <a:rPr lang="en-US" sz="2400" dirty="0"/>
              <a:t>					</a:t>
            </a:r>
          </a:p>
          <a:p>
            <a:pPr algn="ctr">
              <a:buNone/>
            </a:pPr>
            <a:r>
              <a:rPr lang="en-US" sz="2400" dirty="0"/>
              <a:t>APPLICANTS Matriculated</a:t>
            </a:r>
          </a:p>
          <a:p>
            <a:pPr algn="ctr">
              <a:buNone/>
            </a:pPr>
            <a:r>
              <a:rPr lang="en-US" sz="2400" b="1" dirty="0">
                <a:solidFill>
                  <a:srgbClr val="00B0F0"/>
                </a:solidFill>
              </a:rPr>
              <a:t>Approx. 21,869</a:t>
            </a:r>
          </a:p>
          <a:p>
            <a:pPr algn="ctr">
              <a:buNone/>
            </a:pPr>
            <a:endParaRPr lang="en-US" sz="2400" b="1" dirty="0">
              <a:solidFill>
                <a:srgbClr val="00B0F0"/>
              </a:solidFill>
            </a:endParaRPr>
          </a:p>
          <a:p>
            <a:pPr algn="ctr">
              <a:buNone/>
            </a:pPr>
            <a:r>
              <a:rPr lang="en-US" sz="2400" dirty="0"/>
              <a:t>TOTAL Medical Student Enrollment</a:t>
            </a:r>
          </a:p>
          <a:p>
            <a:pPr algn="ctr">
              <a:buNone/>
            </a:pPr>
            <a:r>
              <a:rPr lang="en-US" sz="2400" b="1" dirty="0">
                <a:solidFill>
                  <a:srgbClr val="00B0F0"/>
                </a:solidFill>
              </a:rPr>
              <a:t>Approx. 92,758</a:t>
            </a:r>
          </a:p>
          <a:p>
            <a:pPr algn="ctr">
              <a:buNone/>
            </a:pPr>
            <a:endParaRPr lang="en-US" sz="2800" dirty="0"/>
          </a:p>
          <a:p>
            <a:pPr algn="ctr">
              <a:buNone/>
            </a:pPr>
            <a:endParaRPr lang="en-US" sz="2800" dirty="0"/>
          </a:p>
          <a:p>
            <a:pPr algn="ctr">
              <a:buNone/>
            </a:pPr>
            <a:endParaRPr lang="en-US" sz="2800" dirty="0"/>
          </a:p>
        </p:txBody>
      </p:sp>
      <p:sp>
        <p:nvSpPr>
          <p:cNvPr id="4" name="TextBox 3"/>
          <p:cNvSpPr txBox="1"/>
          <p:nvPr/>
        </p:nvSpPr>
        <p:spPr>
          <a:xfrm>
            <a:off x="2322397" y="5638800"/>
            <a:ext cx="1136698" cy="276999"/>
          </a:xfrm>
          <a:prstGeom prst="rect">
            <a:avLst/>
          </a:prstGeom>
          <a:noFill/>
        </p:spPr>
        <p:txBody>
          <a:bodyPr wrap="square" rtlCol="0">
            <a:spAutoFit/>
          </a:bodyPr>
          <a:lstStyle/>
          <a:p>
            <a:r>
              <a:rPr lang="en-US" sz="1200" i="1" dirty="0"/>
              <a:t>*2019 AMCAS*</a:t>
            </a:r>
          </a:p>
        </p:txBody>
      </p:sp>
      <p:pic>
        <p:nvPicPr>
          <p:cNvPr id="8" name="Picture 7">
            <a:extLst>
              <a:ext uri="{FF2B5EF4-FFF2-40B4-BE49-F238E27FC236}">
                <a16:creationId xmlns:a16="http://schemas.microsoft.com/office/drawing/2014/main" id="{E74B4C1A-DA53-E748-A617-B684DDF8D6AB}"/>
              </a:ext>
            </a:extLst>
          </p:cNvPr>
          <p:cNvPicPr>
            <a:picLocks noChangeAspect="1"/>
          </p:cNvPicPr>
          <p:nvPr/>
        </p:nvPicPr>
        <p:blipFill>
          <a:blip r:embed="rId3"/>
          <a:stretch>
            <a:fillRect/>
          </a:stretch>
        </p:blipFill>
        <p:spPr>
          <a:xfrm>
            <a:off x="5334000" y="1954379"/>
            <a:ext cx="3390899" cy="4156611"/>
          </a:xfrm>
          <a:prstGeom prst="rect">
            <a:avLst/>
          </a:prstGeom>
        </p:spPr>
      </p:pic>
      <p:sp>
        <p:nvSpPr>
          <p:cNvPr id="9" name="TextBox 8">
            <a:extLst>
              <a:ext uri="{FF2B5EF4-FFF2-40B4-BE49-F238E27FC236}">
                <a16:creationId xmlns:a16="http://schemas.microsoft.com/office/drawing/2014/main" id="{3B66CF2F-70B7-4C41-93D8-D0355B0DFB29}"/>
              </a:ext>
            </a:extLst>
          </p:cNvPr>
          <p:cNvSpPr txBox="1"/>
          <p:nvPr/>
        </p:nvSpPr>
        <p:spPr>
          <a:xfrm>
            <a:off x="6607641" y="1519535"/>
            <a:ext cx="859959" cy="461665"/>
          </a:xfrm>
          <a:prstGeom prst="rect">
            <a:avLst/>
          </a:prstGeom>
          <a:no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400" b="1" dirty="0">
                <a:solidFill>
                  <a:schemeClr val="tx2"/>
                </a:solidFill>
              </a:rPr>
              <a:t>2020</a:t>
            </a:r>
            <a:endParaRPr lang="en-US" sz="2400" dirty="0">
              <a:solidFill>
                <a:schemeClr val="tx2"/>
              </a:solidFill>
            </a:endParaRPr>
          </a:p>
        </p:txBody>
      </p:sp>
    </p:spTree>
    <p:extLst>
      <p:ext uri="{BB962C8B-B14F-4D97-AF65-F5344CB8AC3E}">
        <p14:creationId xmlns:p14="http://schemas.microsoft.com/office/powerpoint/2010/main" val="25916902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Application Process</a:t>
            </a:r>
          </a:p>
        </p:txBody>
      </p:sp>
      <p:sp>
        <p:nvSpPr>
          <p:cNvPr id="3" name="Content Placeholder 2"/>
          <p:cNvSpPr>
            <a:spLocks noGrp="1"/>
          </p:cNvSpPr>
          <p:nvPr>
            <p:ph idx="1"/>
          </p:nvPr>
        </p:nvSpPr>
        <p:spPr>
          <a:xfrm>
            <a:off x="762000" y="1283209"/>
            <a:ext cx="7633742" cy="3593591"/>
          </a:xfrm>
        </p:spPr>
        <p:txBody>
          <a:bodyPr>
            <a:normAutofit/>
          </a:bodyPr>
          <a:lstStyle/>
          <a:p>
            <a:r>
              <a:rPr lang="en-US" dirty="0"/>
              <a:t>Apply through AMCAS June 1-November 1</a:t>
            </a:r>
            <a:br>
              <a:rPr lang="en-US" dirty="0"/>
            </a:br>
            <a:endParaRPr lang="en-US" sz="1000" dirty="0"/>
          </a:p>
          <a:p>
            <a:r>
              <a:rPr lang="en-US" dirty="0"/>
              <a:t>Submit official transcripts to AMCAS for verification (4-6 weeks)</a:t>
            </a:r>
            <a:br>
              <a:rPr lang="en-US" dirty="0"/>
            </a:br>
            <a:endParaRPr lang="en-US" sz="1000" dirty="0"/>
          </a:p>
          <a:p>
            <a:r>
              <a:rPr lang="en-US" dirty="0"/>
              <a:t>Submit LOR to AMCAS for distribution to schools</a:t>
            </a:r>
            <a:br>
              <a:rPr lang="en-US" dirty="0"/>
            </a:br>
            <a:endParaRPr lang="en-US" sz="1000" dirty="0"/>
          </a:p>
          <a:p>
            <a:r>
              <a:rPr lang="en-US" dirty="0"/>
              <a:t>Select schools to apply to</a:t>
            </a:r>
            <a:br>
              <a:rPr lang="en-US" dirty="0"/>
            </a:br>
            <a:endParaRPr lang="en-US" sz="1000" dirty="0"/>
          </a:p>
          <a:p>
            <a:r>
              <a:rPr lang="en-US" dirty="0"/>
              <a:t>Complete Secondary Applications</a:t>
            </a:r>
          </a:p>
        </p:txBody>
      </p:sp>
      <p:pic>
        <p:nvPicPr>
          <p:cNvPr id="6" name="Picture 5">
            <a:extLst>
              <a:ext uri="{FF2B5EF4-FFF2-40B4-BE49-F238E27FC236}">
                <a16:creationId xmlns:a16="http://schemas.microsoft.com/office/drawing/2014/main" id="{625E5A68-AAAB-9140-AEC0-907CB4A9E7D3}"/>
              </a:ext>
            </a:extLst>
          </p:cNvPr>
          <p:cNvPicPr>
            <a:picLocks noChangeAspect="1"/>
          </p:cNvPicPr>
          <p:nvPr/>
        </p:nvPicPr>
        <p:blipFill>
          <a:blip r:embed="rId3"/>
          <a:stretch>
            <a:fillRect/>
          </a:stretch>
        </p:blipFill>
        <p:spPr>
          <a:xfrm>
            <a:off x="1277487" y="4038600"/>
            <a:ext cx="6952113" cy="27432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Things to Think About</a:t>
            </a:r>
          </a:p>
        </p:txBody>
      </p:sp>
      <p:sp>
        <p:nvSpPr>
          <p:cNvPr id="3" name="Content Placeholder 2"/>
          <p:cNvSpPr>
            <a:spLocks noGrp="1"/>
          </p:cNvSpPr>
          <p:nvPr>
            <p:ph idx="1"/>
          </p:nvPr>
        </p:nvSpPr>
        <p:spPr/>
        <p:txBody>
          <a:bodyPr/>
          <a:lstStyle/>
          <a:p>
            <a:r>
              <a:rPr lang="en-US" dirty="0"/>
              <a:t>How many schools to apply to?</a:t>
            </a:r>
          </a:p>
          <a:p>
            <a:r>
              <a:rPr lang="en-US" dirty="0"/>
              <a:t>Where to apply?</a:t>
            </a:r>
          </a:p>
          <a:p>
            <a:r>
              <a:rPr lang="en-US" dirty="0"/>
              <a:t>When to take the MCAT? How many times?</a:t>
            </a:r>
          </a:p>
          <a:p>
            <a:r>
              <a:rPr lang="en-US" dirty="0"/>
              <a:t>When to apply?</a:t>
            </a:r>
          </a:p>
          <a:p>
            <a:r>
              <a:rPr lang="en-US" dirty="0"/>
              <a:t>Will I be taking (a) gap year(s)</a:t>
            </a:r>
          </a:p>
          <a:p>
            <a:r>
              <a:rPr lang="en-US" dirty="0"/>
              <a:t>What if I applied and was rejected? </a:t>
            </a:r>
          </a:p>
          <a:p>
            <a:pPr lvl="1"/>
            <a:r>
              <a:rPr lang="en-US" dirty="0"/>
              <a:t>Can I apply again?</a:t>
            </a:r>
          </a:p>
        </p:txBody>
      </p:sp>
      <p:sp>
        <p:nvSpPr>
          <p:cNvPr id="4" name="TextBox 3"/>
          <p:cNvSpPr txBox="1"/>
          <p:nvPr/>
        </p:nvSpPr>
        <p:spPr>
          <a:xfrm rot="955383">
            <a:off x="4461852" y="1685840"/>
            <a:ext cx="4671976" cy="1200329"/>
          </a:xfrm>
          <a:prstGeom prst="rect">
            <a:avLst/>
          </a:prstGeom>
          <a:noFill/>
        </p:spPr>
        <p:txBody>
          <a:bodyPr wrap="square" rtlCol="0">
            <a:spAutoFit/>
          </a:bodyPr>
          <a:lstStyle/>
          <a:p>
            <a:pPr algn="ctr"/>
            <a:r>
              <a:rPr lang="en-US" sz="2400" dirty="0"/>
              <a:t>AMCAS Fee’s</a:t>
            </a:r>
            <a:br>
              <a:rPr lang="en-US" sz="2400" dirty="0"/>
            </a:br>
            <a:r>
              <a:rPr lang="en-US" sz="2400" dirty="0"/>
              <a:t>$160/ $39 / Secondary Fees Travel and Lodging Costs</a:t>
            </a:r>
          </a:p>
        </p:txBody>
      </p:sp>
      <p:pic>
        <p:nvPicPr>
          <p:cNvPr id="6" name="Picture 5">
            <a:extLst>
              <a:ext uri="{FF2B5EF4-FFF2-40B4-BE49-F238E27FC236}">
                <a16:creationId xmlns:a16="http://schemas.microsoft.com/office/drawing/2014/main" id="{51325040-D246-3943-92F3-973DA2444986}"/>
              </a:ext>
            </a:extLst>
          </p:cNvPr>
          <p:cNvPicPr>
            <a:picLocks noChangeAspect="1"/>
          </p:cNvPicPr>
          <p:nvPr/>
        </p:nvPicPr>
        <p:blipFill>
          <a:blip r:embed="rId3">
            <a:alphaModFix amt="71000"/>
          </a:blip>
          <a:stretch>
            <a:fillRect/>
          </a:stretch>
        </p:blipFill>
        <p:spPr>
          <a:xfrm>
            <a:off x="5637934" y="4039680"/>
            <a:ext cx="3048866" cy="274212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ertical Scroll 3">
            <a:extLst>
              <a:ext uri="{FF2B5EF4-FFF2-40B4-BE49-F238E27FC236}">
                <a16:creationId xmlns:a16="http://schemas.microsoft.com/office/drawing/2014/main" id="{BED8862C-5E1A-5A43-B5B9-6DC45841C853}"/>
              </a:ext>
            </a:extLst>
          </p:cNvPr>
          <p:cNvSpPr/>
          <p:nvPr/>
        </p:nvSpPr>
        <p:spPr>
          <a:xfrm>
            <a:off x="1600200" y="0"/>
            <a:ext cx="6477000" cy="6858000"/>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ysClr val="windowText" lastClr="000000"/>
              </a:solidFill>
            </a:endParaRPr>
          </a:p>
        </p:txBody>
      </p:sp>
      <p:sp>
        <p:nvSpPr>
          <p:cNvPr id="5" name="TextBox 4">
            <a:extLst>
              <a:ext uri="{FF2B5EF4-FFF2-40B4-BE49-F238E27FC236}">
                <a16:creationId xmlns:a16="http://schemas.microsoft.com/office/drawing/2014/main" id="{CCA561BE-74D0-B644-854B-6C45C74F5095}"/>
              </a:ext>
            </a:extLst>
          </p:cNvPr>
          <p:cNvSpPr txBox="1"/>
          <p:nvPr/>
        </p:nvSpPr>
        <p:spPr>
          <a:xfrm>
            <a:off x="2476500" y="914400"/>
            <a:ext cx="4762500" cy="5970865"/>
          </a:xfrm>
          <a:prstGeom prst="rect">
            <a:avLst/>
          </a:prstGeom>
          <a:noFill/>
        </p:spPr>
        <p:txBody>
          <a:bodyPr wrap="square" rtlCol="0">
            <a:spAutoFit/>
          </a:bodyPr>
          <a:lstStyle/>
          <a:p>
            <a:r>
              <a:rPr lang="en-US" sz="1400" dirty="0"/>
              <a:t>Applicants for the upcoming application cycle can count on our common commitment to the following principles:</a:t>
            </a:r>
          </a:p>
          <a:p>
            <a:r>
              <a:rPr lang="en-US" sz="1400" b="1" dirty="0"/>
              <a:t>Pass/Fail Grades</a:t>
            </a:r>
          </a:p>
          <a:p>
            <a:r>
              <a:rPr lang="en-US" sz="1400" dirty="0"/>
              <a:t>Our schools will accept pass/fail grades, without prejudice, for courses taken during the COVID-19 pandemic. It has always been our practice to consider grades in the context of numerous other aspects of the application, and an international crisis certainly provides a unique and compelling context. In making this statement, we are cognizant of the fact that some undergraduate schools are providing an option for students to take courses either for grades or on a Pass/Fail basis. We therefore want to be explicit that applicants should not feel pressured by us to choose the graded option.  Students and their families are facing many challenges at the moment – maybe even life and death challenges. The pressure for grades need not be one of them.</a:t>
            </a:r>
          </a:p>
          <a:p>
            <a:r>
              <a:rPr lang="en-US" sz="1400" b="1" dirty="0"/>
              <a:t>MCAT Tests</a:t>
            </a:r>
          </a:p>
          <a:p>
            <a:r>
              <a:rPr lang="en-US" sz="1400" dirty="0"/>
              <a:t>We will accept applications from individuals who were unable to take the MCAT due to COVID-related test cancellations. For these candidates, we will base secondary application decisions on the information that is available to us at the time of the application. Assuming that MCAT testing resumes prior to October, we will require applicants to have taken the MCAT before we make admissions decisions for the Class of 2025. Accordingly, applicants should </a:t>
            </a:r>
            <a:r>
              <a:rPr lang="en-US" sz="1400" b="1" u="sng" dirty="0"/>
              <a:t>not</a:t>
            </a:r>
            <a:r>
              <a:rPr lang="en-US" sz="1400" dirty="0"/>
              <a:t> delay applying simply because an MCAT score is not yet available.</a:t>
            </a:r>
          </a:p>
          <a:p>
            <a:endParaRPr lang="en-US" dirty="0"/>
          </a:p>
        </p:txBody>
      </p:sp>
      <p:sp>
        <p:nvSpPr>
          <p:cNvPr id="6" name="TextBox 5">
            <a:extLst>
              <a:ext uri="{FF2B5EF4-FFF2-40B4-BE49-F238E27FC236}">
                <a16:creationId xmlns:a16="http://schemas.microsoft.com/office/drawing/2014/main" id="{7C9E6CB8-4F78-9D49-8919-B0C19773FC77}"/>
              </a:ext>
            </a:extLst>
          </p:cNvPr>
          <p:cNvSpPr txBox="1"/>
          <p:nvPr/>
        </p:nvSpPr>
        <p:spPr>
          <a:xfrm>
            <a:off x="3200400" y="0"/>
            <a:ext cx="4953000" cy="1107996"/>
          </a:xfrm>
          <a:prstGeom prst="rect">
            <a:avLst/>
          </a:prstGeom>
          <a:noFill/>
        </p:spPr>
        <p:txBody>
          <a:bodyPr wrap="square" rtlCol="0">
            <a:spAutoFit/>
          </a:bodyPr>
          <a:lstStyle/>
          <a:p>
            <a:r>
              <a:rPr lang="en-US" sz="1600" b="1" dirty="0"/>
              <a:t>Joint Statement from California Medical Schools Regarding Academic Work and MCAT Tests that are Affected by the COVID-19 Outbreak</a:t>
            </a:r>
          </a:p>
          <a:p>
            <a:endParaRPr lang="en-US" dirty="0"/>
          </a:p>
        </p:txBody>
      </p:sp>
    </p:spTree>
    <p:extLst>
      <p:ext uri="{BB962C8B-B14F-4D97-AF65-F5344CB8AC3E}">
        <p14:creationId xmlns:p14="http://schemas.microsoft.com/office/powerpoint/2010/main" val="37346012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053" y="127612"/>
            <a:ext cx="8229600" cy="1143000"/>
          </a:xfrm>
        </p:spPr>
        <p:txBody>
          <a:bodyPr>
            <a:normAutofit/>
          </a:bodyPr>
          <a:lstStyle/>
          <a:p>
            <a:pPr algn="ctr"/>
            <a:r>
              <a:rPr lang="en-US" dirty="0"/>
              <a:t>MCAT</a:t>
            </a:r>
          </a:p>
        </p:txBody>
      </p:sp>
      <p:sp>
        <p:nvSpPr>
          <p:cNvPr id="3" name="Content Placeholder 2"/>
          <p:cNvSpPr>
            <a:spLocks noGrp="1"/>
          </p:cNvSpPr>
          <p:nvPr>
            <p:ph idx="1"/>
          </p:nvPr>
        </p:nvSpPr>
        <p:spPr>
          <a:xfrm>
            <a:off x="838200" y="1270614"/>
            <a:ext cx="8001000" cy="3301385"/>
          </a:xfrm>
        </p:spPr>
        <p:txBody>
          <a:bodyPr>
            <a:normAutofit fontScale="62500" lnSpcReduction="20000"/>
          </a:bodyPr>
          <a:lstStyle/>
          <a:p>
            <a:r>
              <a:rPr lang="en-US" sz="2600" dirty="0"/>
              <a:t>Medical College Admissions Test (MCAT): </a:t>
            </a:r>
            <a:r>
              <a:rPr lang="en-US" sz="2600" dirty="0">
                <a:hlinkClick r:id="rId3"/>
              </a:rPr>
              <a:t>https://www.aamc.org/students/applying/mcat/</a:t>
            </a:r>
            <a:endParaRPr lang="en-US" dirty="0"/>
          </a:p>
          <a:p>
            <a:r>
              <a:rPr lang="en-US" sz="2400" u="sng" dirty="0"/>
              <a:t>Considerations</a:t>
            </a:r>
            <a:r>
              <a:rPr lang="en-US" sz="2400" dirty="0"/>
              <a:t>:</a:t>
            </a:r>
          </a:p>
          <a:p>
            <a:pPr lvl="1"/>
            <a:r>
              <a:rPr lang="en-US" sz="2000" dirty="0"/>
              <a:t>Preparation Time and Cost</a:t>
            </a:r>
          </a:p>
          <a:p>
            <a:pPr lvl="1"/>
            <a:r>
              <a:rPr lang="en-US" sz="2000" dirty="0"/>
              <a:t>MCAT: $315/$125 (FAP)</a:t>
            </a:r>
          </a:p>
          <a:p>
            <a:pPr lvl="1"/>
            <a:r>
              <a:rPr lang="en-US" sz="2000" dirty="0"/>
              <a:t>Fee assistance program</a:t>
            </a:r>
          </a:p>
          <a:p>
            <a:pPr lvl="1"/>
            <a:r>
              <a:rPr lang="en-US" sz="2000" dirty="0"/>
              <a:t>30-35 days for score release</a:t>
            </a:r>
          </a:p>
          <a:p>
            <a:pPr lvl="1"/>
            <a:r>
              <a:rPr lang="en-US" sz="2000" dirty="0"/>
              <a:t>AMCAS App Fee$170 (1</a:t>
            </a:r>
            <a:r>
              <a:rPr lang="en-US" sz="2000" baseline="30000" dirty="0"/>
              <a:t>st</a:t>
            </a:r>
            <a:r>
              <a:rPr lang="en-US" sz="2000" dirty="0"/>
              <a:t> school) + $40 beyond</a:t>
            </a:r>
          </a:p>
          <a:p>
            <a:r>
              <a:rPr lang="en-US" sz="2400" dirty="0"/>
              <a:t>Preparation</a:t>
            </a:r>
          </a:p>
          <a:p>
            <a:pPr lvl="1"/>
            <a:r>
              <a:rPr lang="en-US" sz="2000" dirty="0"/>
              <a:t>Kahn Academy (Free Online)</a:t>
            </a:r>
          </a:p>
          <a:p>
            <a:pPr lvl="1"/>
            <a:r>
              <a:rPr lang="en-US" sz="2000" dirty="0"/>
              <a:t>Free Online Practice Tests</a:t>
            </a:r>
          </a:p>
          <a:p>
            <a:pPr lvl="1"/>
            <a:r>
              <a:rPr lang="en-US" sz="2000" dirty="0"/>
              <a:t>Prep Courses ($$)</a:t>
            </a:r>
          </a:p>
        </p:txBody>
      </p:sp>
      <p:pic>
        <p:nvPicPr>
          <p:cNvPr id="5" name="Picture 4">
            <a:extLst>
              <a:ext uri="{FF2B5EF4-FFF2-40B4-BE49-F238E27FC236}">
                <a16:creationId xmlns:a16="http://schemas.microsoft.com/office/drawing/2014/main" id="{F0AA8A2F-577A-8D48-AFB4-D0D6F667DD09}"/>
              </a:ext>
            </a:extLst>
          </p:cNvPr>
          <p:cNvPicPr>
            <a:picLocks noChangeAspect="1"/>
          </p:cNvPicPr>
          <p:nvPr/>
        </p:nvPicPr>
        <p:blipFill>
          <a:blip r:embed="rId4"/>
          <a:stretch>
            <a:fillRect/>
          </a:stretch>
        </p:blipFill>
        <p:spPr>
          <a:xfrm>
            <a:off x="3810000" y="3584174"/>
            <a:ext cx="5105400" cy="3273826"/>
          </a:xfrm>
          <a:prstGeom prst="rect">
            <a:avLst/>
          </a:prstGeom>
        </p:spPr>
      </p:pic>
    </p:spTree>
    <p:extLst>
      <p:ext uri="{BB962C8B-B14F-4D97-AF65-F5344CB8AC3E}">
        <p14:creationId xmlns:p14="http://schemas.microsoft.com/office/powerpoint/2010/main" val="17705285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a:t>Matriculants</a:t>
            </a:r>
            <a:endParaRPr lang="en-US" dirty="0"/>
          </a:p>
        </p:txBody>
      </p:sp>
      <p:sp>
        <p:nvSpPr>
          <p:cNvPr id="3" name="Text Placeholder 2"/>
          <p:cNvSpPr>
            <a:spLocks noGrp="1"/>
          </p:cNvSpPr>
          <p:nvPr>
            <p:ph type="body" idx="1"/>
          </p:nvPr>
        </p:nvSpPr>
        <p:spPr>
          <a:xfrm>
            <a:off x="448019" y="1295973"/>
            <a:ext cx="4040188" cy="762000"/>
          </a:xfrm>
        </p:spPr>
        <p:txBody>
          <a:bodyPr/>
          <a:lstStyle/>
          <a:p>
            <a:pPr algn="ctr"/>
            <a:r>
              <a:rPr lang="en-US" dirty="0">
                <a:effectLst>
                  <a:outerShdw blurRad="38100" dist="38100" dir="2700000" algn="tl">
                    <a:srgbClr val="000000">
                      <a:alpha val="43137"/>
                    </a:srgbClr>
                  </a:outerShdw>
                </a:effectLst>
              </a:rPr>
              <a:t>MCAT	</a:t>
            </a:r>
          </a:p>
        </p:txBody>
      </p:sp>
      <p:sp>
        <p:nvSpPr>
          <p:cNvPr id="5" name="Content Placeholder 4"/>
          <p:cNvSpPr>
            <a:spLocks noGrp="1"/>
          </p:cNvSpPr>
          <p:nvPr>
            <p:ph sz="half" idx="2"/>
          </p:nvPr>
        </p:nvSpPr>
        <p:spPr>
          <a:xfrm>
            <a:off x="457200" y="2133603"/>
            <a:ext cx="4040188" cy="1904999"/>
          </a:xfrm>
        </p:spPr>
        <p:txBody>
          <a:bodyPr>
            <a:normAutofit lnSpcReduction="10000"/>
          </a:bodyPr>
          <a:lstStyle/>
          <a:p>
            <a:r>
              <a:rPr lang="en-US" dirty="0"/>
              <a:t>MCAT – </a:t>
            </a:r>
            <a:r>
              <a:rPr lang="en-US" u="sng" dirty="0"/>
              <a:t>511</a:t>
            </a:r>
          </a:p>
          <a:p>
            <a:pPr lvl="1"/>
            <a:r>
              <a:rPr lang="en-US" dirty="0"/>
              <a:t>CARS – 128</a:t>
            </a:r>
          </a:p>
          <a:p>
            <a:pPr lvl="1"/>
            <a:r>
              <a:rPr lang="en-US" dirty="0"/>
              <a:t>CPBS - 127</a:t>
            </a:r>
          </a:p>
          <a:p>
            <a:pPr lvl="1"/>
            <a:r>
              <a:rPr lang="en-US" dirty="0"/>
              <a:t>BBLS - 128</a:t>
            </a:r>
          </a:p>
          <a:p>
            <a:pPr lvl="1"/>
            <a:r>
              <a:rPr lang="en-US" dirty="0"/>
              <a:t>PSBB – 128</a:t>
            </a:r>
          </a:p>
          <a:p>
            <a:endParaRPr lang="en-US" dirty="0"/>
          </a:p>
        </p:txBody>
      </p:sp>
      <p:sp>
        <p:nvSpPr>
          <p:cNvPr id="4" name="Text Placeholder 3"/>
          <p:cNvSpPr>
            <a:spLocks noGrp="1"/>
          </p:cNvSpPr>
          <p:nvPr>
            <p:ph type="body" sz="quarter" idx="3"/>
          </p:nvPr>
        </p:nvSpPr>
        <p:spPr>
          <a:xfrm>
            <a:off x="4645026" y="1295973"/>
            <a:ext cx="4041775" cy="762000"/>
          </a:xfrm>
        </p:spPr>
        <p:txBody>
          <a:bodyPr/>
          <a:lstStyle/>
          <a:p>
            <a:pPr algn="ctr"/>
            <a:r>
              <a:rPr lang="en-US" dirty="0">
                <a:effectLst>
                  <a:outerShdw blurRad="38100" dist="38100" dir="2700000" algn="tl">
                    <a:srgbClr val="000000">
                      <a:alpha val="43137"/>
                    </a:srgbClr>
                  </a:outerShdw>
                </a:effectLst>
              </a:rPr>
              <a:t>GPA</a:t>
            </a:r>
          </a:p>
        </p:txBody>
      </p:sp>
      <p:sp>
        <p:nvSpPr>
          <p:cNvPr id="6" name="Content Placeholder 5"/>
          <p:cNvSpPr>
            <a:spLocks noGrp="1"/>
          </p:cNvSpPr>
          <p:nvPr>
            <p:ph sz="quarter" idx="4"/>
          </p:nvPr>
        </p:nvSpPr>
        <p:spPr>
          <a:xfrm>
            <a:off x="4645026" y="2133601"/>
            <a:ext cx="4041775" cy="1905000"/>
          </a:xfrm>
        </p:spPr>
        <p:txBody>
          <a:bodyPr/>
          <a:lstStyle/>
          <a:p>
            <a:r>
              <a:rPr lang="en-US" dirty="0"/>
              <a:t>GPA</a:t>
            </a:r>
          </a:p>
          <a:p>
            <a:pPr lvl="1"/>
            <a:r>
              <a:rPr lang="en-US" dirty="0"/>
              <a:t>Science – 3.65</a:t>
            </a:r>
          </a:p>
          <a:p>
            <a:pPr lvl="1"/>
            <a:r>
              <a:rPr lang="en-US" dirty="0"/>
              <a:t>Non-Science – 3.80</a:t>
            </a:r>
          </a:p>
          <a:p>
            <a:pPr lvl="1"/>
            <a:r>
              <a:rPr lang="en-US" dirty="0"/>
              <a:t>Cumulative – 3.72</a:t>
            </a:r>
          </a:p>
          <a:p>
            <a:endParaRPr lang="en-US" dirty="0"/>
          </a:p>
        </p:txBody>
      </p:sp>
      <p:sp>
        <p:nvSpPr>
          <p:cNvPr id="10" name="Text Placeholder 2"/>
          <p:cNvSpPr txBox="1">
            <a:spLocks/>
          </p:cNvSpPr>
          <p:nvPr/>
        </p:nvSpPr>
        <p:spPr>
          <a:xfrm>
            <a:off x="2551906" y="4114228"/>
            <a:ext cx="4040188" cy="762000"/>
          </a:xfrm>
          <a:prstGeom prst="rect">
            <a:avLst/>
          </a:prstGeom>
          <a:solidFill>
            <a:schemeClr val="accent1"/>
          </a:solidFill>
          <a:ln w="9652">
            <a:solidFill>
              <a:schemeClr val="accent1"/>
            </a:solidFill>
            <a:miter lim="800000"/>
          </a:ln>
        </p:spPr>
        <p:txBody>
          <a:bodyPr vert="horz" lIns="182880" anchor="ctr">
            <a:normAutofit/>
          </a:bodyPr>
          <a:lstStyle>
            <a:lvl1pPr marL="0" indent="0" algn="l" rtl="0" eaLnBrk="1" latinLnBrk="0" hangingPunct="1">
              <a:spcBef>
                <a:spcPts val="400"/>
              </a:spcBef>
              <a:spcAft>
                <a:spcPts val="0"/>
              </a:spcAft>
              <a:buClr>
                <a:schemeClr val="accent1"/>
              </a:buClr>
              <a:buSzPct val="68000"/>
              <a:buFont typeface="Wingdings 3"/>
              <a:buNone/>
              <a:defRPr kumimoji="0" sz="2400" b="0" kern="1200">
                <a:solidFill>
                  <a:schemeClr val="bg1"/>
                </a:solidFill>
                <a:latin typeface="+mn-lt"/>
                <a:ea typeface="+mn-ea"/>
                <a:cs typeface="+mn-cs"/>
              </a:defRPr>
            </a:lvl1pPr>
            <a:lvl2pPr marL="621792" indent="-228600" algn="l" rtl="0" eaLnBrk="1" latinLnBrk="0" hangingPunct="1">
              <a:spcBef>
                <a:spcPts val="324"/>
              </a:spcBef>
              <a:buClr>
                <a:schemeClr val="accent1"/>
              </a:buClr>
              <a:buFont typeface="Verdana"/>
              <a:buNone/>
              <a:defRPr kumimoji="0" sz="2000" b="1"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None/>
              <a:defRPr kumimoji="0" sz="1800" b="1"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None/>
              <a:defRPr kumimoji="0" sz="1600" b="1"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None/>
              <a:defRPr kumimoji="0" sz="1600" b="1"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r>
              <a:rPr lang="en-US" dirty="0"/>
              <a:t>UC Irvine Fall 2018 Class</a:t>
            </a:r>
          </a:p>
        </p:txBody>
      </p:sp>
      <p:sp>
        <p:nvSpPr>
          <p:cNvPr id="11" name="Content Placeholder 4"/>
          <p:cNvSpPr txBox="1">
            <a:spLocks/>
          </p:cNvSpPr>
          <p:nvPr/>
        </p:nvSpPr>
        <p:spPr>
          <a:xfrm>
            <a:off x="2457096" y="4951857"/>
            <a:ext cx="2246312" cy="1791159"/>
          </a:xfrm>
          <a:prstGeom prst="rect">
            <a:avLst/>
          </a:prstGeom>
          <a:ln>
            <a:noFill/>
            <a:prstDash val="sysDash"/>
            <a:miter lim="800000"/>
          </a:ln>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4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0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18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6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6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r>
              <a:rPr lang="en-US" sz="2000" dirty="0"/>
              <a:t>MCAT – </a:t>
            </a:r>
            <a:r>
              <a:rPr lang="en-US" sz="2000" u="sng" dirty="0"/>
              <a:t>514</a:t>
            </a:r>
          </a:p>
          <a:p>
            <a:pPr lvl="1"/>
            <a:r>
              <a:rPr lang="en-US" sz="1700" dirty="0"/>
              <a:t>CARS – 128</a:t>
            </a:r>
          </a:p>
          <a:p>
            <a:pPr lvl="1"/>
            <a:r>
              <a:rPr lang="en-US" sz="1700" dirty="0"/>
              <a:t>CPBS - 128</a:t>
            </a:r>
          </a:p>
          <a:p>
            <a:pPr lvl="1"/>
            <a:r>
              <a:rPr lang="en-US" sz="1700" dirty="0"/>
              <a:t>BBLS - 129</a:t>
            </a:r>
          </a:p>
          <a:p>
            <a:pPr lvl="1"/>
            <a:r>
              <a:rPr lang="en-US" sz="1700" dirty="0"/>
              <a:t>PSBB – 129</a:t>
            </a:r>
          </a:p>
          <a:p>
            <a:endParaRPr lang="en-US" sz="1600" dirty="0"/>
          </a:p>
        </p:txBody>
      </p:sp>
      <p:sp>
        <p:nvSpPr>
          <p:cNvPr id="13" name="Content Placeholder 4"/>
          <p:cNvSpPr txBox="1">
            <a:spLocks/>
          </p:cNvSpPr>
          <p:nvPr/>
        </p:nvSpPr>
        <p:spPr>
          <a:xfrm>
            <a:off x="4645024" y="4951857"/>
            <a:ext cx="2246312" cy="1791159"/>
          </a:xfrm>
          <a:prstGeom prst="rect">
            <a:avLst/>
          </a:prstGeom>
          <a:ln>
            <a:noFill/>
            <a:prstDash val="sysDash"/>
            <a:miter lim="800000"/>
          </a:ln>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4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0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18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6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6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r>
              <a:rPr lang="en-US" sz="2000" dirty="0"/>
              <a:t>GPA</a:t>
            </a:r>
            <a:endParaRPr lang="en-US" sz="2000" u="sng" dirty="0"/>
          </a:p>
          <a:p>
            <a:pPr lvl="1"/>
            <a:r>
              <a:rPr lang="en-US" sz="1700" dirty="0"/>
              <a:t>CUM – 3.78</a:t>
            </a:r>
          </a:p>
          <a:p>
            <a:pPr lvl="1"/>
            <a:r>
              <a:rPr lang="en-US" sz="1700" dirty="0"/>
              <a:t>BCPM – 3.76</a:t>
            </a:r>
          </a:p>
          <a:p>
            <a:endParaRPr lang="en-US" sz="1600" dirty="0"/>
          </a:p>
        </p:txBody>
      </p:sp>
    </p:spTree>
    <p:extLst>
      <p:ext uri="{BB962C8B-B14F-4D97-AF65-F5344CB8AC3E}">
        <p14:creationId xmlns:p14="http://schemas.microsoft.com/office/powerpoint/2010/main" val="3135467182"/>
      </p:ext>
    </p:extLst>
  </p:cSld>
  <p:clrMapOvr>
    <a:masterClrMapping/>
  </p:clrMapOvr>
</p:sld>
</file>

<file path=ppt/theme/theme1.xml><?xml version="1.0" encoding="utf-8"?>
<a:theme xmlns:a="http://schemas.openxmlformats.org/drawingml/2006/main" name="Badge">
  <a:themeElements>
    <a:clrScheme name="Custom 2">
      <a:dk1>
        <a:sysClr val="windowText" lastClr="000000"/>
      </a:dk1>
      <a:lt1>
        <a:sysClr val="window" lastClr="FFFFFF"/>
      </a:lt1>
      <a:dk2>
        <a:srgbClr val="0F4C76"/>
      </a:dk2>
      <a:lt2>
        <a:srgbClr val="E5DEDB"/>
      </a:lt2>
      <a:accent1>
        <a:srgbClr val="E6B500"/>
      </a:accent1>
      <a:accent2>
        <a:srgbClr val="F8931D"/>
      </a:accent2>
      <a:accent3>
        <a:srgbClr val="CE8D3E"/>
      </a:accent3>
      <a:accent4>
        <a:srgbClr val="EC7016"/>
      </a:accent4>
      <a:accent5>
        <a:srgbClr val="E64823"/>
      </a:accent5>
      <a:accent6>
        <a:srgbClr val="9C6A6A"/>
      </a:accent6>
      <a:hlink>
        <a:srgbClr val="2998E3"/>
      </a:hlink>
      <a:folHlink>
        <a:srgbClr val="76210D"/>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Badge</Template>
  <TotalTime>1164</TotalTime>
  <Words>2471</Words>
  <Application>Microsoft Macintosh PowerPoint</Application>
  <PresentationFormat>On-screen Show (4:3)</PresentationFormat>
  <Paragraphs>234</Paragraphs>
  <Slides>17</Slides>
  <Notes>16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Book Antiqua</vt:lpstr>
      <vt:lpstr>Calibri</vt:lpstr>
      <vt:lpstr>Gill Sans MT</vt:lpstr>
      <vt:lpstr>Impact</vt:lpstr>
      <vt:lpstr>Verdana</vt:lpstr>
      <vt:lpstr>Wingdings 3</vt:lpstr>
      <vt:lpstr>Badge</vt:lpstr>
      <vt:lpstr>Demystifying  the  Medical School Admissions Process</vt:lpstr>
      <vt:lpstr>Myths</vt:lpstr>
      <vt:lpstr>Where to Start</vt:lpstr>
      <vt:lpstr>AMCAS Applications</vt:lpstr>
      <vt:lpstr>Application Process</vt:lpstr>
      <vt:lpstr>Things to Think About</vt:lpstr>
      <vt:lpstr>PowerPoint Presentation</vt:lpstr>
      <vt:lpstr>MCAT</vt:lpstr>
      <vt:lpstr>Matriculants</vt:lpstr>
      <vt:lpstr>Academic Background</vt:lpstr>
      <vt:lpstr>Activities </vt:lpstr>
      <vt:lpstr>Activities</vt:lpstr>
      <vt:lpstr>Letters of Recommendation</vt:lpstr>
      <vt:lpstr>Personal Statement</vt:lpstr>
      <vt:lpstr>Common Mistakes</vt:lpstr>
      <vt:lpstr>Final Thoughts</vt:lpstr>
      <vt:lpstr>UC Irvine Office of Admissions</vt:lpstr>
    </vt:vector>
  </TitlesOfParts>
  <Company>HAIS</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UC Irvine School of Medicine</dc:title>
  <dc:creator>ccrispen</dc:creator>
  <cp:lastModifiedBy>Microsoft Office User</cp:lastModifiedBy>
  <cp:revision>105</cp:revision>
  <cp:lastPrinted>2018-11-02T22:26:16Z</cp:lastPrinted>
  <dcterms:created xsi:type="dcterms:W3CDTF">2013-02-27T17:44:19Z</dcterms:created>
  <dcterms:modified xsi:type="dcterms:W3CDTF">2020-04-16T13:48:21Z</dcterms:modified>
</cp:coreProperties>
</file>